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51206400" cy="32918400"/>
  <p:notesSz cx="9296400" cy="7010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EDDC5AF-99A7-451A-A44B-2995C49A50DE}">
  <a:tblStyle styleId="{5EDDC5AF-99A7-451A-A44B-2995C49A50D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EAE90426-1DF7-4977-9F64-28C78AEDCB13}"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3" d="100"/>
          <a:sy n="23" d="100"/>
        </p:scale>
        <p:origin x="1098" y="114"/>
      </p:cViewPr>
      <p:guideLst>
        <p:guide orient="horz" pos="10368"/>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1" y="1"/>
            <a:ext cx="4028764" cy="350821"/>
          </a:xfrm>
          <a:prstGeom prst="rect">
            <a:avLst/>
          </a:prstGeom>
          <a:noFill/>
          <a:ln>
            <a:noFill/>
          </a:ln>
        </p:spPr>
        <p:txBody>
          <a:bodyPr spcFirstLastPara="1" wrap="square" lIns="62350" tIns="31175" rIns="62350" bIns="31175" anchor="t" anchorCtr="0"/>
          <a:lstStyle>
            <a:lvl1pPr marR="0" lvl="0" algn="l" rtl="0">
              <a:spcBef>
                <a:spcPts val="0"/>
              </a:spcBef>
              <a:spcAft>
                <a:spcPts val="0"/>
              </a:spcAft>
              <a:buSzPts val="1400"/>
              <a:buNone/>
              <a:defRPr sz="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5266020" y="1"/>
            <a:ext cx="4028764" cy="350821"/>
          </a:xfrm>
          <a:prstGeom prst="rect">
            <a:avLst/>
          </a:prstGeom>
          <a:noFill/>
          <a:ln>
            <a:noFill/>
          </a:ln>
        </p:spPr>
        <p:txBody>
          <a:bodyPr spcFirstLastPara="1" wrap="square" lIns="62350" tIns="31175" rIns="62350" bIns="31175" anchor="t" anchorCtr="0"/>
          <a:lstStyle>
            <a:lvl1pPr marR="0" lvl="0" algn="r" rtl="0">
              <a:spcBef>
                <a:spcPts val="0"/>
              </a:spcBef>
              <a:spcAft>
                <a:spcPts val="0"/>
              </a:spcAft>
              <a:buSzPts val="1400"/>
              <a:buNone/>
              <a:defRPr sz="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2603500" y="525463"/>
            <a:ext cx="4089400" cy="2628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929965" y="3329791"/>
            <a:ext cx="7436473" cy="3155131"/>
          </a:xfrm>
          <a:prstGeom prst="rect">
            <a:avLst/>
          </a:prstGeom>
          <a:noFill/>
          <a:ln>
            <a:noFill/>
          </a:ln>
        </p:spPr>
        <p:txBody>
          <a:bodyPr spcFirstLastPara="1" wrap="square" lIns="62350" tIns="31175" rIns="62350" bIns="31175" anchor="t" anchorCtr="0"/>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1" y="6658827"/>
            <a:ext cx="4028764" cy="350068"/>
          </a:xfrm>
          <a:prstGeom prst="rect">
            <a:avLst/>
          </a:prstGeom>
          <a:noFill/>
          <a:ln>
            <a:noFill/>
          </a:ln>
        </p:spPr>
        <p:txBody>
          <a:bodyPr spcFirstLastPara="1" wrap="square" lIns="62350" tIns="31175" rIns="62350" bIns="31175" anchor="b" anchorCtr="0"/>
          <a:lstStyle>
            <a:lvl1pPr marR="0" lvl="0" algn="l" rtl="0">
              <a:spcBef>
                <a:spcPts val="0"/>
              </a:spcBef>
              <a:spcAft>
                <a:spcPts val="0"/>
              </a:spcAft>
              <a:buSzPts val="1400"/>
              <a:buNone/>
              <a:defRPr sz="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5266020" y="6658827"/>
            <a:ext cx="4028764" cy="350068"/>
          </a:xfrm>
          <a:prstGeom prst="rect">
            <a:avLst/>
          </a:prstGeom>
          <a:noFill/>
          <a:ln>
            <a:noFill/>
          </a:ln>
        </p:spPr>
        <p:txBody>
          <a:bodyPr spcFirstLastPara="1" wrap="square" lIns="62350" tIns="31175" rIns="62350" bIns="31175" anchor="b" anchorCtr="0">
            <a:noAutofit/>
          </a:bodyPr>
          <a:lstStyle/>
          <a:p>
            <a:pPr marL="0" marR="0" lvl="0" indent="0" algn="r" rtl="0">
              <a:spcBef>
                <a:spcPts val="0"/>
              </a:spcBef>
              <a:spcAft>
                <a:spcPts val="0"/>
              </a:spcAft>
              <a:buNone/>
            </a:pPr>
            <a:fld id="{00000000-1234-1234-1234-123412341234}" type="slidenum">
              <a:rPr lang="en-US" sz="800" b="0" i="0" u="none" strike="noStrike" cap="none">
                <a:solidFill>
                  <a:schemeClr val="dk1"/>
                </a:solidFill>
                <a:latin typeface="Arial"/>
                <a:ea typeface="Arial"/>
                <a:cs typeface="Arial"/>
                <a:sym typeface="Arial"/>
              </a:rPr>
              <a:t>‹#›</a:t>
            </a:fld>
            <a:endParaRPr sz="8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38761175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2603500" y="525463"/>
            <a:ext cx="4089400" cy="2628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Shape 86"/>
          <p:cNvSpPr txBox="1">
            <a:spLocks noGrp="1"/>
          </p:cNvSpPr>
          <p:nvPr>
            <p:ph type="body" idx="1"/>
          </p:nvPr>
        </p:nvSpPr>
        <p:spPr>
          <a:xfrm>
            <a:off x="929965" y="3329791"/>
            <a:ext cx="7436473" cy="3155131"/>
          </a:xfrm>
          <a:prstGeom prst="rect">
            <a:avLst/>
          </a:prstGeom>
          <a:noFill/>
          <a:ln>
            <a:noFill/>
          </a:ln>
        </p:spPr>
        <p:txBody>
          <a:bodyPr spcFirstLastPara="1" wrap="square" lIns="62350" tIns="31175" rIns="62350" bIns="3117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87" name="Shape 87"/>
          <p:cNvSpPr txBox="1">
            <a:spLocks noGrp="1"/>
          </p:cNvSpPr>
          <p:nvPr>
            <p:ph type="sldNum" idx="12"/>
          </p:nvPr>
        </p:nvSpPr>
        <p:spPr>
          <a:xfrm>
            <a:off x="5266020" y="6658827"/>
            <a:ext cx="4028764" cy="350068"/>
          </a:xfrm>
          <a:prstGeom prst="rect">
            <a:avLst/>
          </a:prstGeom>
          <a:noFill/>
          <a:ln>
            <a:noFill/>
          </a:ln>
        </p:spPr>
        <p:txBody>
          <a:bodyPr spcFirstLastPara="1" wrap="square" lIns="62350" tIns="31175" rIns="62350" bIns="31175" anchor="b" anchorCtr="0">
            <a:noAutofit/>
          </a:bodyPr>
          <a:lstStyle/>
          <a:p>
            <a:pPr marL="0" marR="0" lvl="0" indent="0" algn="r" rtl="0">
              <a:spcBef>
                <a:spcPts val="0"/>
              </a:spcBef>
              <a:spcAft>
                <a:spcPts val="0"/>
              </a:spcAft>
              <a:buNone/>
            </a:pPr>
            <a:fld id="{00000000-1234-1234-1234-123412341234}" type="slidenum">
              <a:rPr lang="en-US" sz="800">
                <a:solidFill>
                  <a:schemeClr val="dk1"/>
                </a:solidFill>
                <a:latin typeface="Arial"/>
                <a:ea typeface="Arial"/>
                <a:cs typeface="Arial"/>
                <a:sym typeface="Arial"/>
              </a:rPr>
              <a:t>1</a:t>
            </a:fld>
            <a:endParaRPr sz="800">
              <a:solidFill>
                <a:schemeClr val="dk1"/>
              </a:solidFill>
              <a:latin typeface="Arial"/>
              <a:ea typeface="Arial"/>
              <a:cs typeface="Arial"/>
              <a:sym typeface="Arial"/>
            </a:endParaRPr>
          </a:p>
        </p:txBody>
      </p:sp>
    </p:spTree>
    <p:extLst>
      <p:ext uri="{BB962C8B-B14F-4D97-AF65-F5344CB8AC3E}">
        <p14:creationId xmlns:p14="http://schemas.microsoft.com/office/powerpoint/2010/main" val="209433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Shape 16"/>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7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7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7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7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7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7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7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7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840163" y="2925763"/>
            <a:ext cx="43526075" cy="5486400"/>
          </a:xfrm>
          <a:prstGeom prst="rect">
            <a:avLst/>
          </a:prstGeom>
          <a:noFill/>
          <a:ln>
            <a:noFill/>
          </a:ln>
        </p:spPr>
        <p:txBody>
          <a:bodyPr spcFirstLastPara="1" wrap="square" lIns="480700" tIns="240350" rIns="480700" bIns="240350" anchor="ctr" anchorCtr="0"/>
          <a:lstStyle>
            <a:lvl1pPr marR="0" lvl="0" algn="ctr" rtl="0">
              <a:spcBef>
                <a:spcPts val="0"/>
              </a:spcBef>
              <a:spcAft>
                <a:spcPts val="0"/>
              </a:spcAft>
              <a:buSzPts val="1400"/>
              <a:buNone/>
              <a:defRPr sz="231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74" name="Shape 74"/>
          <p:cNvSpPr txBox="1">
            <a:spLocks noGrp="1"/>
          </p:cNvSpPr>
          <p:nvPr>
            <p:ph type="body" idx="1"/>
          </p:nvPr>
        </p:nvSpPr>
        <p:spPr>
          <a:xfrm rot="5400000">
            <a:off x="15727362" y="-2378075"/>
            <a:ext cx="19751676" cy="43526075"/>
          </a:xfrm>
          <a:prstGeom prst="rect">
            <a:avLst/>
          </a:prstGeom>
          <a:noFill/>
          <a:ln>
            <a:noFill/>
          </a:ln>
        </p:spPr>
        <p:txBody>
          <a:bodyPr spcFirstLastPara="1" wrap="square" lIns="480700" tIns="240350" rIns="480700" bIns="240350" anchor="t" anchorCtr="0"/>
          <a:lstStyle>
            <a:lvl1pPr marL="457200" marR="0" lvl="0"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1pPr>
            <a:lvl2pPr marL="914400" marR="0" lvl="1"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2pPr>
            <a:lvl3pPr marL="1371600" marR="0" lvl="2"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3pPr>
            <a:lvl4pPr marL="1828800" marR="0" lvl="3"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4pPr>
            <a:lvl5pPr marL="2286000" marR="0" lvl="4"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5pPr>
            <a:lvl6pPr marL="2743200" marR="0" lvl="5"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6pPr>
            <a:lvl7pPr marL="3200400" marR="0" lvl="6"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7pPr>
            <a:lvl8pPr marL="3657600" marR="0" lvl="7"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8pPr>
            <a:lvl9pPr marL="4114800" marR="0" lvl="8"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28758356" y="10652920"/>
            <a:ext cx="26335038" cy="10880725"/>
          </a:xfrm>
          <a:prstGeom prst="rect">
            <a:avLst/>
          </a:prstGeom>
          <a:noFill/>
          <a:ln>
            <a:noFill/>
          </a:ln>
        </p:spPr>
        <p:txBody>
          <a:bodyPr spcFirstLastPara="1" wrap="square" lIns="480700" tIns="240350" rIns="480700" bIns="240350" anchor="ctr" anchorCtr="0"/>
          <a:lstStyle>
            <a:lvl1pPr marR="0" lvl="0" algn="ctr" rtl="0">
              <a:spcBef>
                <a:spcPts val="0"/>
              </a:spcBef>
              <a:spcAft>
                <a:spcPts val="0"/>
              </a:spcAft>
              <a:buSzPts val="1400"/>
              <a:buNone/>
              <a:defRPr sz="231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80" name="Shape 80"/>
          <p:cNvSpPr txBox="1">
            <a:spLocks noGrp="1"/>
          </p:cNvSpPr>
          <p:nvPr>
            <p:ph type="body" idx="1"/>
          </p:nvPr>
        </p:nvSpPr>
        <p:spPr>
          <a:xfrm rot="5400000">
            <a:off x="6919119" y="-153193"/>
            <a:ext cx="26335038" cy="32492949"/>
          </a:xfrm>
          <a:prstGeom prst="rect">
            <a:avLst/>
          </a:prstGeom>
          <a:noFill/>
          <a:ln>
            <a:noFill/>
          </a:ln>
        </p:spPr>
        <p:txBody>
          <a:bodyPr spcFirstLastPara="1" wrap="square" lIns="480700" tIns="240350" rIns="480700" bIns="240350" anchor="t" anchorCtr="0"/>
          <a:lstStyle>
            <a:lvl1pPr marL="457200" marR="0" lvl="0"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1pPr>
            <a:lvl2pPr marL="914400" marR="0" lvl="1"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2pPr>
            <a:lvl3pPr marL="1371600" marR="0" lvl="2"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3pPr>
            <a:lvl4pPr marL="1828800" marR="0" lvl="3"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4pPr>
            <a:lvl5pPr marL="2286000" marR="0" lvl="4"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5pPr>
            <a:lvl6pPr marL="2743200" marR="0" lvl="5"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6pPr>
            <a:lvl7pPr marL="3200400" marR="0" lvl="6"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7pPr>
            <a:lvl8pPr marL="3657600" marR="0" lvl="7"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8pPr>
            <a:lvl9pPr marL="4114800" marR="0" lvl="8"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Shape 20"/>
          <p:cNvSpPr txBox="1">
            <a:spLocks noGrp="1"/>
          </p:cNvSpPr>
          <p:nvPr>
            <p:ph type="ctrTitle"/>
          </p:nvPr>
        </p:nvSpPr>
        <p:spPr>
          <a:xfrm>
            <a:off x="3840163" y="10226675"/>
            <a:ext cx="43526075" cy="7054850"/>
          </a:xfrm>
          <a:prstGeom prst="rect">
            <a:avLst/>
          </a:prstGeom>
          <a:noFill/>
          <a:ln>
            <a:noFill/>
          </a:ln>
        </p:spPr>
        <p:txBody>
          <a:bodyPr spcFirstLastPara="1" wrap="square" lIns="480700" tIns="240350" rIns="480700" bIns="240350" anchor="ctr" anchorCtr="0"/>
          <a:lstStyle>
            <a:lvl1pPr marR="0" lvl="0" algn="ctr" rtl="0">
              <a:spcBef>
                <a:spcPts val="0"/>
              </a:spcBef>
              <a:spcAft>
                <a:spcPts val="0"/>
              </a:spcAft>
              <a:buSzPts val="1400"/>
              <a:buNone/>
              <a:defRPr sz="231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21" name="Shape 21"/>
          <p:cNvSpPr txBox="1">
            <a:spLocks noGrp="1"/>
          </p:cNvSpPr>
          <p:nvPr>
            <p:ph type="subTitle" idx="1"/>
          </p:nvPr>
        </p:nvSpPr>
        <p:spPr>
          <a:xfrm>
            <a:off x="7680325" y="18653125"/>
            <a:ext cx="35845751" cy="8413750"/>
          </a:xfrm>
          <a:prstGeom prst="rect">
            <a:avLst/>
          </a:prstGeom>
          <a:noFill/>
          <a:ln>
            <a:noFill/>
          </a:ln>
        </p:spPr>
        <p:txBody>
          <a:bodyPr spcFirstLastPara="1" wrap="square" lIns="480700" tIns="240350" rIns="480700" bIns="240350" anchor="t" anchorCtr="0"/>
          <a:lstStyle>
            <a:lvl1pPr marR="0" lvl="0" algn="ctr" rtl="0">
              <a:spcBef>
                <a:spcPts val="2520"/>
              </a:spcBef>
              <a:spcAft>
                <a:spcPts val="0"/>
              </a:spcAft>
              <a:buClr>
                <a:schemeClr val="dk1"/>
              </a:buClr>
              <a:buSzPts val="12600"/>
              <a:buFont typeface="Arial"/>
              <a:buNone/>
              <a:defRPr sz="12600" b="0" i="0" u="none" strike="noStrike" cap="none">
                <a:solidFill>
                  <a:schemeClr val="dk1"/>
                </a:solidFill>
                <a:latin typeface="Arial"/>
                <a:ea typeface="Arial"/>
                <a:cs typeface="Arial"/>
                <a:sym typeface="Arial"/>
              </a:defRPr>
            </a:lvl1pPr>
            <a:lvl2pPr marR="0" lvl="1" algn="ctr" rtl="0">
              <a:spcBef>
                <a:spcPts val="2520"/>
              </a:spcBef>
              <a:spcAft>
                <a:spcPts val="0"/>
              </a:spcAft>
              <a:buClr>
                <a:schemeClr val="dk1"/>
              </a:buClr>
              <a:buSzPts val="12600"/>
              <a:buFont typeface="Arial"/>
              <a:buNone/>
              <a:defRPr sz="12600" b="0" i="0" u="none" strike="noStrike" cap="none">
                <a:solidFill>
                  <a:schemeClr val="dk1"/>
                </a:solidFill>
                <a:latin typeface="Arial"/>
                <a:ea typeface="Arial"/>
                <a:cs typeface="Arial"/>
                <a:sym typeface="Arial"/>
              </a:defRPr>
            </a:lvl2pPr>
            <a:lvl3pPr marR="0" lvl="2" algn="ctr" rtl="0">
              <a:spcBef>
                <a:spcPts val="2520"/>
              </a:spcBef>
              <a:spcAft>
                <a:spcPts val="0"/>
              </a:spcAft>
              <a:buClr>
                <a:schemeClr val="dk1"/>
              </a:buClr>
              <a:buSzPts val="12600"/>
              <a:buFont typeface="Arial"/>
              <a:buNone/>
              <a:defRPr sz="12600" b="0" i="0" u="none" strike="noStrike" cap="none">
                <a:solidFill>
                  <a:schemeClr val="dk1"/>
                </a:solidFill>
                <a:latin typeface="Arial"/>
                <a:ea typeface="Arial"/>
                <a:cs typeface="Arial"/>
                <a:sym typeface="Arial"/>
              </a:defRPr>
            </a:lvl3pPr>
            <a:lvl4pPr marR="0" lvl="3" algn="ctr" rtl="0">
              <a:spcBef>
                <a:spcPts val="2520"/>
              </a:spcBef>
              <a:spcAft>
                <a:spcPts val="0"/>
              </a:spcAft>
              <a:buClr>
                <a:schemeClr val="dk1"/>
              </a:buClr>
              <a:buSzPts val="12600"/>
              <a:buFont typeface="Arial"/>
              <a:buNone/>
              <a:defRPr sz="12600" b="0" i="0" u="none" strike="noStrike" cap="none">
                <a:solidFill>
                  <a:schemeClr val="dk1"/>
                </a:solidFill>
                <a:latin typeface="Arial"/>
                <a:ea typeface="Arial"/>
                <a:cs typeface="Arial"/>
                <a:sym typeface="Arial"/>
              </a:defRPr>
            </a:lvl4pPr>
            <a:lvl5pPr marR="0" lvl="4" algn="ctr" rtl="0">
              <a:spcBef>
                <a:spcPts val="2520"/>
              </a:spcBef>
              <a:spcAft>
                <a:spcPts val="0"/>
              </a:spcAft>
              <a:buClr>
                <a:schemeClr val="dk1"/>
              </a:buClr>
              <a:buSzPts val="12600"/>
              <a:buFont typeface="Arial"/>
              <a:buNone/>
              <a:defRPr sz="12600" b="0" i="0" u="none" strike="noStrike" cap="none">
                <a:solidFill>
                  <a:schemeClr val="dk1"/>
                </a:solidFill>
                <a:latin typeface="Arial"/>
                <a:ea typeface="Arial"/>
                <a:cs typeface="Arial"/>
                <a:sym typeface="Arial"/>
              </a:defRPr>
            </a:lvl5pPr>
            <a:lvl6pPr marR="0" lvl="5" algn="ctr" rtl="0">
              <a:spcBef>
                <a:spcPts val="2520"/>
              </a:spcBef>
              <a:spcAft>
                <a:spcPts val="0"/>
              </a:spcAft>
              <a:buClr>
                <a:schemeClr val="dk1"/>
              </a:buClr>
              <a:buSzPts val="12600"/>
              <a:buFont typeface="Arial"/>
              <a:buNone/>
              <a:defRPr sz="12600" b="0" i="0" u="none" strike="noStrike" cap="none">
                <a:solidFill>
                  <a:schemeClr val="dk1"/>
                </a:solidFill>
                <a:latin typeface="Arial"/>
                <a:ea typeface="Arial"/>
                <a:cs typeface="Arial"/>
                <a:sym typeface="Arial"/>
              </a:defRPr>
            </a:lvl6pPr>
            <a:lvl7pPr marR="0" lvl="6" algn="ctr" rtl="0">
              <a:spcBef>
                <a:spcPts val="2520"/>
              </a:spcBef>
              <a:spcAft>
                <a:spcPts val="0"/>
              </a:spcAft>
              <a:buClr>
                <a:schemeClr val="dk1"/>
              </a:buClr>
              <a:buSzPts val="12600"/>
              <a:buFont typeface="Arial"/>
              <a:buNone/>
              <a:defRPr sz="12600" b="0" i="0" u="none" strike="noStrike" cap="none">
                <a:solidFill>
                  <a:schemeClr val="dk1"/>
                </a:solidFill>
                <a:latin typeface="Arial"/>
                <a:ea typeface="Arial"/>
                <a:cs typeface="Arial"/>
                <a:sym typeface="Arial"/>
              </a:defRPr>
            </a:lvl7pPr>
            <a:lvl8pPr marR="0" lvl="7" algn="ctr" rtl="0">
              <a:spcBef>
                <a:spcPts val="2520"/>
              </a:spcBef>
              <a:spcAft>
                <a:spcPts val="0"/>
              </a:spcAft>
              <a:buClr>
                <a:schemeClr val="dk1"/>
              </a:buClr>
              <a:buSzPts val="12600"/>
              <a:buFont typeface="Arial"/>
              <a:buNone/>
              <a:defRPr sz="12600" b="0" i="0" u="none" strike="noStrike" cap="none">
                <a:solidFill>
                  <a:schemeClr val="dk1"/>
                </a:solidFill>
                <a:latin typeface="Arial"/>
                <a:ea typeface="Arial"/>
                <a:cs typeface="Arial"/>
                <a:sym typeface="Arial"/>
              </a:defRPr>
            </a:lvl8pPr>
            <a:lvl9pPr marR="0" lvl="8" algn="ctr" rtl="0">
              <a:spcBef>
                <a:spcPts val="2520"/>
              </a:spcBef>
              <a:spcAft>
                <a:spcPts val="0"/>
              </a:spcAft>
              <a:buClr>
                <a:schemeClr val="dk1"/>
              </a:buClr>
              <a:buSzPts val="12600"/>
              <a:buFont typeface="Arial"/>
              <a:buNone/>
              <a:defRPr sz="12600" b="0" i="0" u="none" strike="noStrike" cap="none">
                <a:solidFill>
                  <a:schemeClr val="dk1"/>
                </a:solidFill>
                <a:latin typeface="Arial"/>
                <a:ea typeface="Arial"/>
                <a:cs typeface="Arial"/>
                <a:sym typeface="Arial"/>
              </a:defRPr>
            </a:lvl9pPr>
          </a:lstStyle>
          <a:p>
            <a:endParaRPr/>
          </a:p>
        </p:txBody>
      </p:sp>
      <p:sp>
        <p:nvSpPr>
          <p:cNvPr id="22" name="Shape 22"/>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840163" y="2925763"/>
            <a:ext cx="43526075" cy="5486400"/>
          </a:xfrm>
          <a:prstGeom prst="rect">
            <a:avLst/>
          </a:prstGeom>
          <a:noFill/>
          <a:ln>
            <a:noFill/>
          </a:ln>
        </p:spPr>
        <p:txBody>
          <a:bodyPr spcFirstLastPara="1" wrap="square" lIns="480700" tIns="240350" rIns="480700" bIns="240350" anchor="ctr" anchorCtr="0"/>
          <a:lstStyle>
            <a:lvl1pPr marR="0" lvl="0" algn="ctr" rtl="0">
              <a:spcBef>
                <a:spcPts val="0"/>
              </a:spcBef>
              <a:spcAft>
                <a:spcPts val="0"/>
              </a:spcAft>
              <a:buSzPts val="1400"/>
              <a:buNone/>
              <a:defRPr sz="231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27" name="Shape 27"/>
          <p:cNvSpPr txBox="1">
            <a:spLocks noGrp="1"/>
          </p:cNvSpPr>
          <p:nvPr>
            <p:ph type="body" idx="1"/>
          </p:nvPr>
        </p:nvSpPr>
        <p:spPr>
          <a:xfrm>
            <a:off x="3840163" y="9509125"/>
            <a:ext cx="43526075" cy="19751676"/>
          </a:xfrm>
          <a:prstGeom prst="rect">
            <a:avLst/>
          </a:prstGeom>
          <a:noFill/>
          <a:ln>
            <a:noFill/>
          </a:ln>
        </p:spPr>
        <p:txBody>
          <a:bodyPr spcFirstLastPara="1" wrap="square" lIns="480700" tIns="240350" rIns="480700" bIns="240350" anchor="t" anchorCtr="0"/>
          <a:lstStyle>
            <a:lvl1pPr marL="457200" marR="0" lvl="0"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1pPr>
            <a:lvl2pPr marL="914400" marR="0" lvl="1"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2pPr>
            <a:lvl3pPr marL="1371600" marR="0" lvl="2"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3pPr>
            <a:lvl4pPr marL="1828800" marR="0" lvl="3"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4pPr>
            <a:lvl5pPr marL="2286000" marR="0" lvl="4"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5pPr>
            <a:lvl6pPr marL="2743200" marR="0" lvl="5"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6pPr>
            <a:lvl7pPr marL="3200400" marR="0" lvl="6"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7pPr>
            <a:lvl8pPr marL="3657600" marR="0" lvl="7"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8pPr>
            <a:lvl9pPr marL="4114800" marR="0" lvl="8"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9pPr>
          </a:lstStyle>
          <a:p>
            <a:endParaRPr/>
          </a:p>
        </p:txBody>
      </p:sp>
      <p:sp>
        <p:nvSpPr>
          <p:cNvPr id="28" name="Shape 28"/>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29" name="Shape 29"/>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044950" y="21153438"/>
            <a:ext cx="43526075" cy="65373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33" name="Shape 33"/>
          <p:cNvSpPr txBox="1">
            <a:spLocks noGrp="1"/>
          </p:cNvSpPr>
          <p:nvPr>
            <p:ph type="body" idx="1"/>
          </p:nvPr>
        </p:nvSpPr>
        <p:spPr>
          <a:xfrm>
            <a:off x="4044950" y="13952538"/>
            <a:ext cx="43526075" cy="7200900"/>
          </a:xfrm>
          <a:prstGeom prst="rect">
            <a:avLst/>
          </a:prstGeom>
          <a:noFill/>
          <a:ln>
            <a:noFill/>
          </a:ln>
        </p:spPr>
        <p:txBody>
          <a:bodyPr spcFirstLastPara="1" wrap="square" lIns="480700" tIns="240350" rIns="480700" bIns="240350" anchor="b" anchorCtr="0"/>
          <a:lstStyle>
            <a:lvl1pPr marL="457200" marR="0" lvl="0"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840163" y="2925763"/>
            <a:ext cx="43526075" cy="5486400"/>
          </a:xfrm>
          <a:prstGeom prst="rect">
            <a:avLst/>
          </a:prstGeom>
          <a:noFill/>
          <a:ln>
            <a:noFill/>
          </a:ln>
        </p:spPr>
        <p:txBody>
          <a:bodyPr spcFirstLastPara="1" wrap="square" lIns="480700" tIns="240350" rIns="480700" bIns="240350" anchor="ctr" anchorCtr="0"/>
          <a:lstStyle>
            <a:lvl1pPr marR="0" lvl="0" algn="ctr" rtl="0">
              <a:spcBef>
                <a:spcPts val="0"/>
              </a:spcBef>
              <a:spcAft>
                <a:spcPts val="0"/>
              </a:spcAft>
              <a:buSzPts val="1400"/>
              <a:buNone/>
              <a:defRPr sz="231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39" name="Shape 39"/>
          <p:cNvSpPr txBox="1">
            <a:spLocks noGrp="1"/>
          </p:cNvSpPr>
          <p:nvPr>
            <p:ph type="body" idx="1"/>
          </p:nvPr>
        </p:nvSpPr>
        <p:spPr>
          <a:xfrm>
            <a:off x="3840163" y="9509125"/>
            <a:ext cx="21686837" cy="19751676"/>
          </a:xfrm>
          <a:prstGeom prst="rect">
            <a:avLst/>
          </a:prstGeom>
          <a:noFill/>
          <a:ln>
            <a:noFill/>
          </a:ln>
        </p:spPr>
        <p:txBody>
          <a:bodyPr spcFirstLastPara="1" wrap="square" lIns="480700" tIns="240350" rIns="480700" bIns="24035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25679400" y="9509125"/>
            <a:ext cx="21686839" cy="19751676"/>
          </a:xfrm>
          <a:prstGeom prst="rect">
            <a:avLst/>
          </a:prstGeom>
          <a:noFill/>
          <a:ln>
            <a:noFill/>
          </a:ln>
        </p:spPr>
        <p:txBody>
          <a:bodyPr spcFirstLastPara="1" wrap="square" lIns="480700" tIns="240350" rIns="480700" bIns="24035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2560638" y="1317625"/>
            <a:ext cx="46085126" cy="5486400"/>
          </a:xfrm>
          <a:prstGeom prst="rect">
            <a:avLst/>
          </a:prstGeom>
          <a:noFill/>
          <a:ln>
            <a:noFill/>
          </a:ln>
        </p:spPr>
        <p:txBody>
          <a:bodyPr spcFirstLastPara="1" wrap="square" lIns="480700" tIns="240350" rIns="480700" bIns="240350" anchor="ctr" anchorCtr="0"/>
          <a:lstStyle>
            <a:lvl1pPr marR="0" lvl="0" algn="ctr" rtl="0">
              <a:spcBef>
                <a:spcPts val="0"/>
              </a:spcBef>
              <a:spcAft>
                <a:spcPts val="0"/>
              </a:spcAft>
              <a:buSzPts val="1400"/>
              <a:buNone/>
              <a:defRPr sz="231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46" name="Shape 46"/>
          <p:cNvSpPr txBox="1">
            <a:spLocks noGrp="1"/>
          </p:cNvSpPr>
          <p:nvPr>
            <p:ph type="body" idx="1"/>
          </p:nvPr>
        </p:nvSpPr>
        <p:spPr>
          <a:xfrm>
            <a:off x="2560638" y="7369175"/>
            <a:ext cx="22625050" cy="3070225"/>
          </a:xfrm>
          <a:prstGeom prst="rect">
            <a:avLst/>
          </a:prstGeom>
          <a:noFill/>
          <a:ln>
            <a:noFill/>
          </a:ln>
        </p:spPr>
        <p:txBody>
          <a:bodyPr spcFirstLastPara="1" wrap="square" lIns="480700" tIns="240350" rIns="480700" bIns="24035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2"/>
          </p:nvPr>
        </p:nvSpPr>
        <p:spPr>
          <a:xfrm>
            <a:off x="2560638" y="10439400"/>
            <a:ext cx="22625050" cy="18965863"/>
          </a:xfrm>
          <a:prstGeom prst="rect">
            <a:avLst/>
          </a:prstGeom>
          <a:noFill/>
          <a:ln>
            <a:noFill/>
          </a:ln>
        </p:spPr>
        <p:txBody>
          <a:bodyPr spcFirstLastPara="1" wrap="square" lIns="480700" tIns="240350" rIns="480700" bIns="24035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body" idx="3"/>
          </p:nvPr>
        </p:nvSpPr>
        <p:spPr>
          <a:xfrm>
            <a:off x="26012775" y="7369175"/>
            <a:ext cx="22632987" cy="3070225"/>
          </a:xfrm>
          <a:prstGeom prst="rect">
            <a:avLst/>
          </a:prstGeom>
          <a:noFill/>
          <a:ln>
            <a:noFill/>
          </a:ln>
        </p:spPr>
        <p:txBody>
          <a:bodyPr spcFirstLastPara="1" wrap="square" lIns="480700" tIns="240350" rIns="480700" bIns="24035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body" idx="4"/>
          </p:nvPr>
        </p:nvSpPr>
        <p:spPr>
          <a:xfrm>
            <a:off x="26012775" y="10439400"/>
            <a:ext cx="22632987" cy="18965863"/>
          </a:xfrm>
          <a:prstGeom prst="rect">
            <a:avLst/>
          </a:prstGeom>
          <a:noFill/>
          <a:ln>
            <a:noFill/>
          </a:ln>
        </p:spPr>
        <p:txBody>
          <a:bodyPr spcFirstLastPara="1" wrap="square" lIns="480700" tIns="240350" rIns="480700" bIns="24035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2" name="Shape 52"/>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840163" y="2925763"/>
            <a:ext cx="43526075" cy="5486400"/>
          </a:xfrm>
          <a:prstGeom prst="rect">
            <a:avLst/>
          </a:prstGeom>
          <a:noFill/>
          <a:ln>
            <a:noFill/>
          </a:ln>
        </p:spPr>
        <p:txBody>
          <a:bodyPr spcFirstLastPara="1" wrap="square" lIns="480700" tIns="240350" rIns="480700" bIns="240350" anchor="ctr" anchorCtr="0"/>
          <a:lstStyle>
            <a:lvl1pPr marR="0" lvl="0" algn="ctr" rtl="0">
              <a:spcBef>
                <a:spcPts val="0"/>
              </a:spcBef>
              <a:spcAft>
                <a:spcPts val="0"/>
              </a:spcAft>
              <a:buSzPts val="1400"/>
              <a:buNone/>
              <a:defRPr sz="231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55" name="Shape 55"/>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2560638" y="1311275"/>
            <a:ext cx="16846550" cy="5576888"/>
          </a:xfrm>
          <a:prstGeom prst="rect">
            <a:avLst/>
          </a:prstGeom>
          <a:noFill/>
          <a:ln>
            <a:noFill/>
          </a:ln>
        </p:spPr>
        <p:txBody>
          <a:bodyPr spcFirstLastPara="1" wrap="square" lIns="480700" tIns="240350" rIns="480700" bIns="240350"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60" name="Shape 60"/>
          <p:cNvSpPr txBox="1">
            <a:spLocks noGrp="1"/>
          </p:cNvSpPr>
          <p:nvPr>
            <p:ph type="body" idx="1"/>
          </p:nvPr>
        </p:nvSpPr>
        <p:spPr>
          <a:xfrm>
            <a:off x="20019963" y="1311275"/>
            <a:ext cx="28625799" cy="28093989"/>
          </a:xfrm>
          <a:prstGeom prst="rect">
            <a:avLst/>
          </a:prstGeom>
          <a:noFill/>
          <a:ln>
            <a:noFill/>
          </a:ln>
        </p:spPr>
        <p:txBody>
          <a:bodyPr spcFirstLastPara="1" wrap="square" lIns="480700" tIns="240350" rIns="480700" bIns="24035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body" idx="2"/>
          </p:nvPr>
        </p:nvSpPr>
        <p:spPr>
          <a:xfrm>
            <a:off x="2560638" y="6888163"/>
            <a:ext cx="16846550" cy="22517100"/>
          </a:xfrm>
          <a:prstGeom prst="rect">
            <a:avLst/>
          </a:prstGeom>
          <a:noFill/>
          <a:ln>
            <a:noFill/>
          </a:ln>
        </p:spPr>
        <p:txBody>
          <a:bodyPr spcFirstLastPara="1" wrap="square" lIns="480700" tIns="240350" rIns="480700" bIns="24035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64" name="Shape 64"/>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0036175" y="23042563"/>
            <a:ext cx="30724474" cy="2720975"/>
          </a:xfrm>
          <a:prstGeom prst="rect">
            <a:avLst/>
          </a:prstGeom>
          <a:noFill/>
          <a:ln>
            <a:noFill/>
          </a:ln>
        </p:spPr>
        <p:txBody>
          <a:bodyPr spcFirstLastPara="1" wrap="square" lIns="480700" tIns="240350" rIns="480700" bIns="240350"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67" name="Shape 67"/>
          <p:cNvSpPr>
            <a:spLocks noGrp="1"/>
          </p:cNvSpPr>
          <p:nvPr>
            <p:ph type="pic" idx="2"/>
          </p:nvPr>
        </p:nvSpPr>
        <p:spPr>
          <a:xfrm>
            <a:off x="10036175" y="2941638"/>
            <a:ext cx="30724474" cy="19750086"/>
          </a:xfrm>
          <a:prstGeom prst="rect">
            <a:avLst/>
          </a:prstGeom>
          <a:noFill/>
          <a:ln>
            <a:noFill/>
          </a:ln>
        </p:spPr>
        <p:txBody>
          <a:bodyPr spcFirstLastPara="1" wrap="square" lIns="480700" tIns="240350" rIns="480700" bIns="24035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1"/>
          </p:nvPr>
        </p:nvSpPr>
        <p:spPr>
          <a:xfrm>
            <a:off x="10036175" y="25763538"/>
            <a:ext cx="30724474" cy="3862387"/>
          </a:xfrm>
          <a:prstGeom prst="rect">
            <a:avLst/>
          </a:prstGeom>
          <a:noFill/>
          <a:ln>
            <a:noFill/>
          </a:ln>
        </p:spPr>
        <p:txBody>
          <a:bodyPr spcFirstLastPara="1" wrap="square" lIns="480700" tIns="240350" rIns="480700" bIns="24035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a:solidFill>
                  <a:schemeClr val="dk1"/>
                </a:solidFill>
                <a:latin typeface="Arial"/>
                <a:ea typeface="Arial"/>
                <a:cs typeface="Arial"/>
                <a:sym typeface="Arial"/>
              </a:defRPr>
            </a:lvl1pPr>
            <a:lvl2pPr marL="0" marR="0" lvl="1" indent="0" algn="r" rtl="0">
              <a:spcBef>
                <a:spcPts val="0"/>
              </a:spcBef>
              <a:spcAft>
                <a:spcPts val="0"/>
              </a:spcAft>
              <a:buNone/>
              <a:defRPr sz="7400">
                <a:solidFill>
                  <a:schemeClr val="dk1"/>
                </a:solidFill>
                <a:latin typeface="Arial"/>
                <a:ea typeface="Arial"/>
                <a:cs typeface="Arial"/>
                <a:sym typeface="Arial"/>
              </a:defRPr>
            </a:lvl2pPr>
            <a:lvl3pPr marL="0" marR="0" lvl="2" indent="0" algn="r" rtl="0">
              <a:spcBef>
                <a:spcPts val="0"/>
              </a:spcBef>
              <a:spcAft>
                <a:spcPts val="0"/>
              </a:spcAft>
              <a:buNone/>
              <a:defRPr sz="7400">
                <a:solidFill>
                  <a:schemeClr val="dk1"/>
                </a:solidFill>
                <a:latin typeface="Arial"/>
                <a:ea typeface="Arial"/>
                <a:cs typeface="Arial"/>
                <a:sym typeface="Arial"/>
              </a:defRPr>
            </a:lvl3pPr>
            <a:lvl4pPr marL="0" marR="0" lvl="3" indent="0" algn="r" rtl="0">
              <a:spcBef>
                <a:spcPts val="0"/>
              </a:spcBef>
              <a:spcAft>
                <a:spcPts val="0"/>
              </a:spcAft>
              <a:buNone/>
              <a:defRPr sz="7400">
                <a:solidFill>
                  <a:schemeClr val="dk1"/>
                </a:solidFill>
                <a:latin typeface="Arial"/>
                <a:ea typeface="Arial"/>
                <a:cs typeface="Arial"/>
                <a:sym typeface="Arial"/>
              </a:defRPr>
            </a:lvl4pPr>
            <a:lvl5pPr marL="0" marR="0" lvl="4" indent="0" algn="r" rtl="0">
              <a:spcBef>
                <a:spcPts val="0"/>
              </a:spcBef>
              <a:spcAft>
                <a:spcPts val="0"/>
              </a:spcAft>
              <a:buNone/>
              <a:defRPr sz="7400">
                <a:solidFill>
                  <a:schemeClr val="dk1"/>
                </a:solidFill>
                <a:latin typeface="Arial"/>
                <a:ea typeface="Arial"/>
                <a:cs typeface="Arial"/>
                <a:sym typeface="Arial"/>
              </a:defRPr>
            </a:lvl5pPr>
            <a:lvl6pPr marL="0" marR="0" lvl="5" indent="0" algn="r" rtl="0">
              <a:spcBef>
                <a:spcPts val="0"/>
              </a:spcBef>
              <a:spcAft>
                <a:spcPts val="0"/>
              </a:spcAft>
              <a:buNone/>
              <a:defRPr sz="7400">
                <a:solidFill>
                  <a:schemeClr val="dk1"/>
                </a:solidFill>
                <a:latin typeface="Arial"/>
                <a:ea typeface="Arial"/>
                <a:cs typeface="Arial"/>
                <a:sym typeface="Arial"/>
              </a:defRPr>
            </a:lvl6pPr>
            <a:lvl7pPr marL="0" marR="0" lvl="6" indent="0" algn="r" rtl="0">
              <a:spcBef>
                <a:spcPts val="0"/>
              </a:spcBef>
              <a:spcAft>
                <a:spcPts val="0"/>
              </a:spcAft>
              <a:buNone/>
              <a:defRPr sz="7400">
                <a:solidFill>
                  <a:schemeClr val="dk1"/>
                </a:solidFill>
                <a:latin typeface="Arial"/>
                <a:ea typeface="Arial"/>
                <a:cs typeface="Arial"/>
                <a:sym typeface="Arial"/>
              </a:defRPr>
            </a:lvl7pPr>
            <a:lvl8pPr marL="0" marR="0" lvl="7" indent="0" algn="r" rtl="0">
              <a:spcBef>
                <a:spcPts val="0"/>
              </a:spcBef>
              <a:spcAft>
                <a:spcPts val="0"/>
              </a:spcAft>
              <a:buNone/>
              <a:defRPr sz="7400">
                <a:solidFill>
                  <a:schemeClr val="dk1"/>
                </a:solidFill>
                <a:latin typeface="Arial"/>
                <a:ea typeface="Arial"/>
                <a:cs typeface="Arial"/>
                <a:sym typeface="Arial"/>
              </a:defRPr>
            </a:lvl8pPr>
            <a:lvl9pPr marL="0" marR="0" lvl="8" indent="0" algn="r" rtl="0">
              <a:spcBef>
                <a:spcPts val="0"/>
              </a:spcBef>
              <a:spcAft>
                <a:spcPts val="0"/>
              </a:spcAft>
              <a:buNone/>
              <a:defRPr sz="74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840163" y="2925763"/>
            <a:ext cx="43526075" cy="5486400"/>
          </a:xfrm>
          <a:prstGeom prst="rect">
            <a:avLst/>
          </a:prstGeom>
          <a:noFill/>
          <a:ln>
            <a:noFill/>
          </a:ln>
        </p:spPr>
        <p:txBody>
          <a:bodyPr spcFirstLastPara="1" wrap="square" lIns="480700" tIns="240350" rIns="480700" bIns="240350" anchor="ctr" anchorCtr="0"/>
          <a:lstStyle>
            <a:lvl1pPr marR="0" lvl="0" algn="ctr" rtl="0">
              <a:spcBef>
                <a:spcPts val="0"/>
              </a:spcBef>
              <a:spcAft>
                <a:spcPts val="0"/>
              </a:spcAft>
              <a:buSzPts val="1400"/>
              <a:buNone/>
              <a:defRPr sz="231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100"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3840163" y="9509125"/>
            <a:ext cx="43526075" cy="19751676"/>
          </a:xfrm>
          <a:prstGeom prst="rect">
            <a:avLst/>
          </a:prstGeom>
          <a:noFill/>
          <a:ln>
            <a:noFill/>
          </a:ln>
        </p:spPr>
        <p:txBody>
          <a:bodyPr spcFirstLastPara="1" wrap="square" lIns="480700" tIns="240350" rIns="480700" bIns="240350" anchor="t" anchorCtr="0"/>
          <a:lstStyle>
            <a:lvl1pPr marL="457200" marR="0" lvl="0"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1pPr>
            <a:lvl2pPr marL="914400" marR="0" lvl="1"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2pPr>
            <a:lvl3pPr marL="1371600" marR="0" lvl="2"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3pPr>
            <a:lvl4pPr marL="1828800" marR="0" lvl="3"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4pPr>
            <a:lvl5pPr marL="2286000" marR="0" lvl="4"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5pPr>
            <a:lvl6pPr marL="2743200" marR="0" lvl="5"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6pPr>
            <a:lvl7pPr marL="3200400" marR="0" lvl="6"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7pPr>
            <a:lvl8pPr marL="3657600" marR="0" lvl="7"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8pPr>
            <a:lvl9pPr marL="4114800" marR="0" lvl="8" indent="-1028700" algn="l" rtl="0">
              <a:spcBef>
                <a:spcPts val="2520"/>
              </a:spcBef>
              <a:spcAft>
                <a:spcPts val="0"/>
              </a:spcAft>
              <a:buClr>
                <a:schemeClr val="dk1"/>
              </a:buClr>
              <a:buSzPts val="12600"/>
              <a:buFont typeface="Arial"/>
              <a:buChar char="»"/>
              <a:defRPr sz="126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3840163" y="29992638"/>
            <a:ext cx="10668000" cy="2193925"/>
          </a:xfrm>
          <a:prstGeom prst="rect">
            <a:avLst/>
          </a:prstGeom>
          <a:noFill/>
          <a:ln>
            <a:noFill/>
          </a:ln>
        </p:spPr>
        <p:txBody>
          <a:bodyPr spcFirstLastPara="1" wrap="square" lIns="480700" tIns="240350" rIns="480700" bIns="240350" anchor="t" anchorCtr="0"/>
          <a:lstStyle>
            <a:lvl1pPr marR="0" lvl="0" algn="l" rtl="0">
              <a:spcBef>
                <a:spcPts val="0"/>
              </a:spcBef>
              <a:spcAft>
                <a:spcPts val="0"/>
              </a:spcAft>
              <a:buSzPts val="1400"/>
              <a:buNone/>
              <a:defRPr sz="95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17495838" y="29992638"/>
            <a:ext cx="16214725" cy="2193925"/>
          </a:xfrm>
          <a:prstGeom prst="rect">
            <a:avLst/>
          </a:prstGeom>
          <a:noFill/>
          <a:ln>
            <a:noFill/>
          </a:ln>
        </p:spPr>
        <p:txBody>
          <a:bodyPr spcFirstLastPara="1" wrap="square" lIns="480700" tIns="240350" rIns="480700" bIns="240350" anchor="t" anchorCtr="0"/>
          <a:lstStyle>
            <a:lvl1pPr marR="0" lvl="0" algn="ctr" rtl="0">
              <a:spcBef>
                <a:spcPts val="0"/>
              </a:spcBef>
              <a:spcAft>
                <a:spcPts val="0"/>
              </a:spcAft>
              <a:buSzPts val="1400"/>
              <a:buNone/>
              <a:defRPr sz="95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36698238" y="29992638"/>
            <a:ext cx="10668000" cy="2193925"/>
          </a:xfrm>
          <a:prstGeom prst="rect">
            <a:avLst/>
          </a:prstGeom>
          <a:noFill/>
          <a:ln>
            <a:noFill/>
          </a:ln>
        </p:spPr>
        <p:txBody>
          <a:bodyPr spcFirstLastPara="1" wrap="square" lIns="480700" tIns="240350" rIns="480700" bIns="240350" anchor="t" anchorCtr="0">
            <a:noAutofit/>
          </a:bodyPr>
          <a:lstStyle>
            <a:lvl1pPr marL="0" marR="0" lvl="0" indent="0" algn="r" rtl="0">
              <a:spcBef>
                <a:spcPts val="0"/>
              </a:spcBef>
              <a:spcAft>
                <a:spcPts val="0"/>
              </a:spcAft>
              <a:buNone/>
              <a:defRPr sz="7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7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7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7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7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7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7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7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7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p:nvPr/>
        </p:nvSpPr>
        <p:spPr>
          <a:xfrm>
            <a:off x="6825900" y="747963"/>
            <a:ext cx="37554600" cy="3069000"/>
          </a:xfrm>
          <a:prstGeom prst="rect">
            <a:avLst/>
          </a:prstGeom>
          <a:noFill/>
          <a:ln>
            <a:noFill/>
          </a:ln>
        </p:spPr>
        <p:txBody>
          <a:bodyPr spcFirstLastPara="1" wrap="square" lIns="171450" tIns="85725" rIns="171450" bIns="85725" anchor="t" anchorCtr="0">
            <a:noAutofit/>
          </a:bodyPr>
          <a:lstStyle/>
          <a:p>
            <a:pPr marL="0" marR="0" lvl="0" indent="0" algn="ctr" rtl="0">
              <a:spcBef>
                <a:spcPts val="0"/>
              </a:spcBef>
              <a:spcAft>
                <a:spcPts val="0"/>
              </a:spcAft>
              <a:buNone/>
            </a:pPr>
            <a:r>
              <a:rPr lang="en-US" sz="7200" b="1" dirty="0">
                <a:solidFill>
                  <a:schemeClr val="dk1"/>
                </a:solidFill>
              </a:rPr>
              <a:t>Predictors of Central Blood Pressure in Older Adults</a:t>
            </a:r>
            <a:endParaRPr dirty="0"/>
          </a:p>
          <a:p>
            <a:pPr marL="0" marR="0" lvl="0" indent="0" algn="ctr" rtl="0">
              <a:spcBef>
                <a:spcPts val="0"/>
              </a:spcBef>
              <a:spcAft>
                <a:spcPts val="0"/>
              </a:spcAft>
              <a:buNone/>
            </a:pPr>
            <a:endParaRPr sz="1000" b="0"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n-US" sz="6000" dirty="0">
                <a:solidFill>
                  <a:schemeClr val="dk1"/>
                </a:solidFill>
                <a:latin typeface="Verdana"/>
                <a:ea typeface="Verdana"/>
                <a:cs typeface="Verdana"/>
                <a:sym typeface="Verdana"/>
              </a:rPr>
              <a:t>Emma </a:t>
            </a:r>
            <a:r>
              <a:rPr lang="en-US" sz="6000" dirty="0" err="1">
                <a:solidFill>
                  <a:schemeClr val="dk1"/>
                </a:solidFill>
                <a:latin typeface="Verdana"/>
                <a:ea typeface="Verdana"/>
                <a:cs typeface="Verdana"/>
                <a:sym typeface="Verdana"/>
              </a:rPr>
              <a:t>Albin</a:t>
            </a:r>
            <a:r>
              <a:rPr lang="en-US" sz="6000" b="0" i="0" u="none" strike="noStrike" cap="none" dirty="0">
                <a:solidFill>
                  <a:schemeClr val="dk1"/>
                </a:solidFill>
                <a:latin typeface="Verdana"/>
                <a:ea typeface="Verdana"/>
                <a:cs typeface="Verdana"/>
                <a:sym typeface="Verdana"/>
              </a:rPr>
              <a:t>, Nathan F. Meier,</a:t>
            </a:r>
            <a:r>
              <a:rPr lang="en-US" sz="6000" dirty="0">
                <a:solidFill>
                  <a:schemeClr val="dk1"/>
                </a:solidFill>
                <a:latin typeface="Verdana"/>
                <a:ea typeface="Verdana"/>
                <a:cs typeface="Verdana"/>
                <a:sym typeface="Verdana"/>
              </a:rPr>
              <a:t> </a:t>
            </a:r>
            <a:r>
              <a:rPr lang="en-US" sz="6000" b="0" i="0" u="none" strike="noStrike" cap="none" dirty="0" err="1">
                <a:solidFill>
                  <a:schemeClr val="dk1"/>
                </a:solidFill>
                <a:latin typeface="Verdana"/>
                <a:ea typeface="Verdana"/>
                <a:cs typeface="Verdana"/>
                <a:sym typeface="Verdana"/>
              </a:rPr>
              <a:t>Duck-chul</a:t>
            </a:r>
            <a:r>
              <a:rPr lang="en-US" sz="6000" b="0" i="0" u="none" strike="noStrike" cap="none" dirty="0">
                <a:solidFill>
                  <a:schemeClr val="dk1"/>
                </a:solidFill>
                <a:latin typeface="Verdana"/>
                <a:ea typeface="Verdana"/>
                <a:cs typeface="Verdana"/>
                <a:sym typeface="Verdana"/>
              </a:rPr>
              <a:t> </a:t>
            </a:r>
            <a:r>
              <a:rPr lang="en-US" sz="6000" b="0" i="0" u="none" strike="noStrike" cap="none" dirty="0" smtClean="0">
                <a:solidFill>
                  <a:schemeClr val="dk1"/>
                </a:solidFill>
                <a:latin typeface="Verdana"/>
                <a:ea typeface="Verdana"/>
                <a:cs typeface="Verdana"/>
                <a:sym typeface="Verdana"/>
              </a:rPr>
              <a:t>Lee, </a:t>
            </a:r>
            <a:r>
              <a:rPr lang="en-US" sz="6000" b="0" i="0" u="none" strike="noStrike" cap="none" dirty="0">
                <a:solidFill>
                  <a:schemeClr val="dk1"/>
                </a:solidFill>
                <a:latin typeface="Verdana"/>
                <a:ea typeface="Verdana"/>
                <a:cs typeface="Verdana"/>
                <a:sym typeface="Verdana"/>
              </a:rPr>
              <a:t>FACSM</a:t>
            </a:r>
            <a:endParaRPr sz="500" b="0"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n-US" sz="4400" b="0" i="0" u="none" strike="noStrike" cap="none" dirty="0">
                <a:solidFill>
                  <a:schemeClr val="dk1"/>
                </a:solidFill>
                <a:latin typeface="Arial"/>
                <a:ea typeface="Arial"/>
                <a:cs typeface="Arial"/>
                <a:sym typeface="Arial"/>
              </a:rPr>
              <a:t>Iowa State University, Ames, IA, USA</a:t>
            </a:r>
            <a:endParaRPr dirty="0"/>
          </a:p>
        </p:txBody>
      </p:sp>
      <p:sp>
        <p:nvSpPr>
          <p:cNvPr id="90" name="Shape 90"/>
          <p:cNvSpPr txBox="1"/>
          <p:nvPr/>
        </p:nvSpPr>
        <p:spPr>
          <a:xfrm>
            <a:off x="33639825" y="23988600"/>
            <a:ext cx="16605900" cy="6608600"/>
          </a:xfrm>
          <a:prstGeom prst="rect">
            <a:avLst/>
          </a:prstGeom>
          <a:solidFill>
            <a:srgbClr val="FFD966"/>
          </a:solidFill>
          <a:ln w="9525"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91440" marR="0" lvl="0" indent="0" algn="l" rtl="0">
              <a:spcBef>
                <a:spcPts val="1200"/>
              </a:spcBef>
              <a:spcAft>
                <a:spcPts val="0"/>
              </a:spcAft>
              <a:buNone/>
            </a:pPr>
            <a:r>
              <a:rPr lang="en-US" sz="3600" b="1" i="0" u="none" strike="noStrike" cap="none" dirty="0">
                <a:solidFill>
                  <a:srgbClr val="000000"/>
                </a:solidFill>
                <a:latin typeface="Arial"/>
                <a:ea typeface="Arial"/>
                <a:cs typeface="Arial"/>
                <a:sym typeface="Arial"/>
              </a:rPr>
              <a:t>			                            </a:t>
            </a:r>
            <a:r>
              <a:rPr lang="en-US" sz="4000" b="1" i="0" u="none" strike="noStrike" cap="none" dirty="0" smtClean="0">
                <a:solidFill>
                  <a:schemeClr val="accent2"/>
                </a:solidFill>
                <a:latin typeface="Arial"/>
                <a:ea typeface="Arial"/>
                <a:cs typeface="Arial"/>
                <a:sym typeface="Arial"/>
              </a:rPr>
              <a:t>CONCLUSIONS </a:t>
            </a:r>
            <a:endParaRPr sz="1000" b="1" i="0" u="none" strike="noStrike" cap="none" dirty="0">
              <a:solidFill>
                <a:schemeClr val="accent2"/>
              </a:solidFill>
              <a:latin typeface="Arial"/>
              <a:ea typeface="Arial"/>
              <a:cs typeface="Arial"/>
              <a:sym typeface="Arial"/>
            </a:endParaRPr>
          </a:p>
          <a:p>
            <a:pPr>
              <a:spcBef>
                <a:spcPts val="3600"/>
              </a:spcBef>
              <a:buClr>
                <a:schemeClr val="dk1"/>
              </a:buClr>
              <a:buSzPts val="2800"/>
            </a:pPr>
            <a:r>
              <a:rPr lang="en-US" sz="3200" b="1" dirty="0">
                <a:solidFill>
                  <a:schemeClr val="dk1"/>
                </a:solidFill>
              </a:rPr>
              <a:t>The results suggest that peripheral </a:t>
            </a:r>
            <a:r>
              <a:rPr lang="en-US" sz="3200" b="1" dirty="0" smtClean="0">
                <a:solidFill>
                  <a:schemeClr val="dk1"/>
                </a:solidFill>
              </a:rPr>
              <a:t>blood pressure </a:t>
            </a:r>
            <a:r>
              <a:rPr lang="en-US" sz="3200" b="1" dirty="0">
                <a:solidFill>
                  <a:schemeClr val="dk1"/>
                </a:solidFill>
              </a:rPr>
              <a:t>is the strongest predictor of </a:t>
            </a:r>
            <a:r>
              <a:rPr lang="en-US" sz="3200" b="1" dirty="0" smtClean="0">
                <a:solidFill>
                  <a:schemeClr val="dk1"/>
                </a:solidFill>
              </a:rPr>
              <a:t>central blood pressure </a:t>
            </a:r>
            <a:r>
              <a:rPr lang="en-US" sz="3200" b="1" dirty="0">
                <a:solidFill>
                  <a:schemeClr val="dk1"/>
                </a:solidFill>
              </a:rPr>
              <a:t>for older adults</a:t>
            </a:r>
            <a:r>
              <a:rPr lang="en-US" sz="3200" b="1" dirty="0" smtClean="0">
                <a:solidFill>
                  <a:schemeClr val="dk1"/>
                </a:solidFill>
              </a:rPr>
              <a:t>.</a:t>
            </a:r>
          </a:p>
          <a:p>
            <a:pPr>
              <a:spcBef>
                <a:spcPts val="1200"/>
              </a:spcBef>
              <a:buClr>
                <a:schemeClr val="dk1"/>
              </a:buClr>
              <a:buSzPts val="2800"/>
            </a:pPr>
            <a:endParaRPr lang="en-US" sz="1000" b="1" dirty="0" smtClean="0">
              <a:solidFill>
                <a:schemeClr val="dk1"/>
              </a:solidFill>
            </a:endParaRPr>
          </a:p>
          <a:p>
            <a:pPr marR="0" lvl="0" algn="l" rtl="0">
              <a:spcBef>
                <a:spcPts val="1200"/>
              </a:spcBef>
              <a:spcAft>
                <a:spcPts val="0"/>
              </a:spcAft>
              <a:buClr>
                <a:schemeClr val="dk1"/>
              </a:buClr>
              <a:buSzPts val="2800"/>
            </a:pPr>
            <a:r>
              <a:rPr lang="en-US" sz="2800" b="1" dirty="0" smtClean="0">
                <a:solidFill>
                  <a:schemeClr val="dk1"/>
                </a:solidFill>
              </a:rPr>
              <a:t>Stepwise </a:t>
            </a:r>
            <a:r>
              <a:rPr lang="en-US" sz="2800" b="1" dirty="0">
                <a:solidFill>
                  <a:schemeClr val="dk1"/>
                </a:solidFill>
              </a:rPr>
              <a:t>multivariate regression:</a:t>
            </a:r>
            <a:endParaRPr sz="2800" b="1" dirty="0">
              <a:solidFill>
                <a:schemeClr val="dk1"/>
              </a:solidFill>
            </a:endParaRPr>
          </a:p>
          <a:p>
            <a:pPr marL="914400" marR="0" lvl="1" indent="-457200" algn="l" rtl="0">
              <a:spcBef>
                <a:spcPts val="1200"/>
              </a:spcBef>
              <a:spcAft>
                <a:spcPts val="0"/>
              </a:spcAft>
              <a:buClr>
                <a:schemeClr val="dk1"/>
              </a:buClr>
              <a:buSzPts val="2800"/>
              <a:buFont typeface="Courier New" panose="02070309020205020404" pitchFamily="49" charset="0"/>
              <a:buChar char="o"/>
            </a:pPr>
            <a:r>
              <a:rPr lang="en-US" sz="2800" dirty="0">
                <a:solidFill>
                  <a:schemeClr val="dk1"/>
                </a:solidFill>
              </a:rPr>
              <a:t>Significant predictors central Systolic BP: male sex and peripheral systolic BP</a:t>
            </a:r>
            <a:endParaRPr sz="2800" dirty="0">
              <a:solidFill>
                <a:schemeClr val="dk1"/>
              </a:solidFill>
            </a:endParaRPr>
          </a:p>
          <a:p>
            <a:pPr marL="914400" marR="0" lvl="1" indent="-457200" algn="l" rtl="0">
              <a:spcBef>
                <a:spcPts val="1200"/>
              </a:spcBef>
              <a:spcAft>
                <a:spcPts val="0"/>
              </a:spcAft>
              <a:buClr>
                <a:schemeClr val="dk1"/>
              </a:buClr>
              <a:buSzPts val="2800"/>
              <a:buFont typeface="Courier New" panose="02070309020205020404" pitchFamily="49" charset="0"/>
              <a:buChar char="o"/>
            </a:pPr>
            <a:r>
              <a:rPr lang="en-US" sz="2800" dirty="0">
                <a:solidFill>
                  <a:schemeClr val="dk1"/>
                </a:solidFill>
              </a:rPr>
              <a:t>Significant predictors central Diastolic BP: total cholesterol and peripheral diastolic BP</a:t>
            </a:r>
            <a:r>
              <a:rPr lang="en-US" sz="2800" i="0" u="none" strike="noStrike" cap="none" dirty="0">
                <a:solidFill>
                  <a:schemeClr val="dk1"/>
                </a:solidFill>
                <a:sym typeface="Arial"/>
              </a:rPr>
              <a:t> </a:t>
            </a:r>
            <a:endParaRPr sz="2800" dirty="0">
              <a:solidFill>
                <a:schemeClr val="dk1"/>
              </a:solidFill>
            </a:endParaRPr>
          </a:p>
          <a:p>
            <a:pPr marR="0" lvl="0" algn="l" rtl="0">
              <a:spcBef>
                <a:spcPts val="1200"/>
              </a:spcBef>
              <a:spcAft>
                <a:spcPts val="0"/>
              </a:spcAft>
              <a:buClr>
                <a:schemeClr val="dk1"/>
              </a:buClr>
              <a:buSzPts val="2800"/>
            </a:pPr>
            <a:r>
              <a:rPr lang="en-US" sz="2800" b="1" dirty="0" smtClean="0">
                <a:solidFill>
                  <a:schemeClr val="dk1"/>
                </a:solidFill>
              </a:rPr>
              <a:t>Limitations</a:t>
            </a:r>
            <a:r>
              <a:rPr lang="en-US" sz="2800" b="1" dirty="0">
                <a:solidFill>
                  <a:schemeClr val="dk1"/>
                </a:solidFill>
              </a:rPr>
              <a:t>: </a:t>
            </a:r>
            <a:endParaRPr lang="en-US" sz="2800" b="1" dirty="0" smtClean="0">
              <a:solidFill>
                <a:schemeClr val="dk1"/>
              </a:solidFill>
            </a:endParaRPr>
          </a:p>
          <a:p>
            <a:pPr marL="914400" marR="0" lvl="0" indent="-457200" algn="l" rtl="0">
              <a:spcBef>
                <a:spcPts val="1200"/>
              </a:spcBef>
              <a:spcAft>
                <a:spcPts val="0"/>
              </a:spcAft>
              <a:buClr>
                <a:schemeClr val="dk1"/>
              </a:buClr>
              <a:buSzPts val="2800"/>
              <a:buFont typeface="Courier New" panose="02070309020205020404" pitchFamily="49" charset="0"/>
              <a:buChar char="o"/>
            </a:pPr>
            <a:r>
              <a:rPr lang="en-US" sz="2800" dirty="0">
                <a:solidFill>
                  <a:schemeClr val="dk1"/>
                </a:solidFill>
              </a:rPr>
              <a:t>C</a:t>
            </a:r>
            <a:r>
              <a:rPr lang="en-US" sz="2800" dirty="0" smtClean="0">
                <a:solidFill>
                  <a:schemeClr val="dk1"/>
                </a:solidFill>
              </a:rPr>
              <a:t>ross-sectional analysis </a:t>
            </a:r>
          </a:p>
          <a:p>
            <a:pPr marL="914400" marR="0" lvl="0" indent="-457200" algn="l" rtl="0">
              <a:spcBef>
                <a:spcPts val="1200"/>
              </a:spcBef>
              <a:spcAft>
                <a:spcPts val="0"/>
              </a:spcAft>
              <a:buClr>
                <a:schemeClr val="dk1"/>
              </a:buClr>
              <a:buSzPts val="2800"/>
              <a:buFont typeface="Courier New" panose="02070309020205020404" pitchFamily="49" charset="0"/>
              <a:buChar char="o"/>
            </a:pPr>
            <a:r>
              <a:rPr lang="en-US" sz="2800" dirty="0" smtClean="0">
                <a:solidFill>
                  <a:schemeClr val="dk1"/>
                </a:solidFill>
              </a:rPr>
              <a:t>Overall </a:t>
            </a:r>
            <a:r>
              <a:rPr lang="en-US" sz="2800" dirty="0">
                <a:solidFill>
                  <a:schemeClr val="dk1"/>
                </a:solidFill>
              </a:rPr>
              <a:t>somewhat active and healthy population of older </a:t>
            </a:r>
            <a:r>
              <a:rPr lang="en-US" sz="2800" dirty="0" smtClean="0">
                <a:solidFill>
                  <a:schemeClr val="dk1"/>
                </a:solidFill>
              </a:rPr>
              <a:t>adults</a:t>
            </a:r>
            <a:r>
              <a:rPr lang="en-US" dirty="0" smtClean="0"/>
              <a:t>. </a:t>
            </a:r>
            <a:endParaRPr sz="2800" dirty="0">
              <a:solidFill>
                <a:schemeClr val="dk1"/>
              </a:solidFill>
            </a:endParaRPr>
          </a:p>
        </p:txBody>
      </p:sp>
      <p:sp>
        <p:nvSpPr>
          <p:cNvPr id="91" name="Shape 91"/>
          <p:cNvSpPr txBox="1"/>
          <p:nvPr/>
        </p:nvSpPr>
        <p:spPr>
          <a:xfrm>
            <a:off x="22260088" y="4412679"/>
            <a:ext cx="3352800" cy="70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600" b="1" i="0" u="none" strike="noStrike" cap="none">
                <a:solidFill>
                  <a:schemeClr val="accent2"/>
                </a:solidFill>
                <a:latin typeface="Arial"/>
                <a:ea typeface="Arial"/>
                <a:cs typeface="Arial"/>
                <a:sym typeface="Arial"/>
              </a:rPr>
              <a:t>   </a:t>
            </a:r>
            <a:r>
              <a:rPr lang="en-US" sz="4000" b="1" i="0" u="none" strike="noStrike" cap="none">
                <a:solidFill>
                  <a:schemeClr val="accent2"/>
                </a:solidFill>
                <a:latin typeface="Arial"/>
                <a:ea typeface="Arial"/>
                <a:cs typeface="Arial"/>
                <a:sym typeface="Arial"/>
              </a:rPr>
              <a:t>RESULTS</a:t>
            </a:r>
            <a:endParaRPr/>
          </a:p>
        </p:txBody>
      </p:sp>
      <p:pic>
        <p:nvPicPr>
          <p:cNvPr id="92" name="Shape 92"/>
          <p:cNvPicPr preferRelativeResize="0"/>
          <p:nvPr/>
        </p:nvPicPr>
        <p:blipFill rotWithShape="1">
          <a:blip r:embed="rId3">
            <a:alphaModFix/>
          </a:blip>
          <a:srcRect/>
          <a:stretch/>
        </p:blipFill>
        <p:spPr>
          <a:xfrm>
            <a:off x="45403166" y="559917"/>
            <a:ext cx="4842450" cy="3445075"/>
          </a:xfrm>
          <a:prstGeom prst="rect">
            <a:avLst/>
          </a:prstGeom>
          <a:noFill/>
          <a:ln>
            <a:noFill/>
          </a:ln>
        </p:spPr>
      </p:pic>
      <p:pic>
        <p:nvPicPr>
          <p:cNvPr id="93" name="Shape 93"/>
          <p:cNvPicPr preferRelativeResize="0"/>
          <p:nvPr/>
        </p:nvPicPr>
        <p:blipFill rotWithShape="1">
          <a:blip r:embed="rId4">
            <a:alphaModFix/>
          </a:blip>
          <a:srcRect l="12818" t="7926" r="69290" b="80129"/>
          <a:stretch/>
        </p:blipFill>
        <p:spPr>
          <a:xfrm>
            <a:off x="579821" y="748008"/>
            <a:ext cx="7887346" cy="3068914"/>
          </a:xfrm>
          <a:prstGeom prst="rect">
            <a:avLst/>
          </a:prstGeom>
          <a:noFill/>
          <a:ln>
            <a:noFill/>
          </a:ln>
        </p:spPr>
      </p:pic>
      <p:sp>
        <p:nvSpPr>
          <p:cNvPr id="94" name="Shape 94"/>
          <p:cNvSpPr txBox="1"/>
          <p:nvPr/>
        </p:nvSpPr>
        <p:spPr>
          <a:xfrm>
            <a:off x="15185500" y="4412675"/>
            <a:ext cx="17615100" cy="2521500"/>
          </a:xfrm>
          <a:prstGeom prst="rect">
            <a:avLst/>
          </a:prstGeom>
          <a:solidFill>
            <a:srgbClr val="F2F2F2"/>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000" b="1" dirty="0">
                <a:solidFill>
                  <a:schemeClr val="accent2"/>
                </a:solidFill>
                <a:latin typeface="Arial"/>
                <a:ea typeface="Arial"/>
                <a:cs typeface="Arial"/>
                <a:sym typeface="Arial"/>
              </a:rPr>
              <a:t>METHODS </a:t>
            </a:r>
            <a:endParaRPr dirty="0"/>
          </a:p>
          <a:p>
            <a:pPr marL="0" marR="0" lvl="0" indent="0" algn="l" rtl="0">
              <a:lnSpc>
                <a:spcPct val="120000"/>
              </a:lnSpc>
              <a:spcBef>
                <a:spcPts val="0"/>
              </a:spcBef>
              <a:spcAft>
                <a:spcPts val="0"/>
              </a:spcAft>
              <a:buNone/>
            </a:pPr>
            <a:endParaRPr sz="700" dirty="0"/>
          </a:p>
          <a:p>
            <a:pPr marL="0" lvl="0" indent="0" rtl="0">
              <a:spcBef>
                <a:spcPts val="0"/>
              </a:spcBef>
              <a:spcAft>
                <a:spcPts val="0"/>
              </a:spcAft>
              <a:buClr>
                <a:schemeClr val="dk1"/>
              </a:buClr>
              <a:buFont typeface="Arial"/>
              <a:buNone/>
            </a:pPr>
            <a:endParaRPr sz="700" b="1" dirty="0">
              <a:solidFill>
                <a:srgbClr val="FF0000"/>
              </a:solidFill>
            </a:endParaRPr>
          </a:p>
          <a:p>
            <a:pPr marL="0" marR="0" lvl="0" indent="0" algn="l" rtl="0">
              <a:lnSpc>
                <a:spcPct val="120000"/>
              </a:lnSpc>
              <a:spcBef>
                <a:spcPts val="0"/>
              </a:spcBef>
              <a:spcAft>
                <a:spcPts val="0"/>
              </a:spcAft>
              <a:buNone/>
            </a:pPr>
            <a:r>
              <a:rPr lang="en-US" sz="2800" b="1" dirty="0">
                <a:solidFill>
                  <a:srgbClr val="FF0000"/>
                </a:solidFill>
              </a:rPr>
              <a:t>STATISTICAL ANALYSIS:</a:t>
            </a:r>
            <a:r>
              <a:rPr lang="en-US" sz="2800" dirty="0">
                <a:solidFill>
                  <a:srgbClr val="000000"/>
                </a:solidFill>
                <a:latin typeface="Arial"/>
                <a:ea typeface="Arial"/>
                <a:cs typeface="Arial"/>
                <a:sym typeface="Arial"/>
              </a:rPr>
              <a:t> Univ</a:t>
            </a:r>
            <a:r>
              <a:rPr lang="en-US" sz="2800" dirty="0"/>
              <a:t>ariate regression and stepwise </a:t>
            </a:r>
            <a:r>
              <a:rPr lang="en-US" sz="2800" dirty="0">
                <a:solidFill>
                  <a:schemeClr val="dk1"/>
                </a:solidFill>
              </a:rPr>
              <a:t>m</a:t>
            </a:r>
            <a:r>
              <a:rPr lang="en-US" sz="2800" dirty="0">
                <a:solidFill>
                  <a:schemeClr val="dk1"/>
                </a:solidFill>
                <a:latin typeface="Arial"/>
                <a:ea typeface="Arial"/>
                <a:cs typeface="Arial"/>
                <a:sym typeface="Arial"/>
              </a:rPr>
              <a:t>ultivaria</a:t>
            </a:r>
            <a:r>
              <a:rPr lang="en-US" sz="2800" dirty="0">
                <a:solidFill>
                  <a:schemeClr val="dk1"/>
                </a:solidFill>
              </a:rPr>
              <a:t>te</a:t>
            </a:r>
            <a:r>
              <a:rPr lang="en-US" sz="2800" dirty="0">
                <a:solidFill>
                  <a:schemeClr val="dk1"/>
                </a:solidFill>
                <a:latin typeface="Arial"/>
                <a:ea typeface="Arial"/>
                <a:cs typeface="Arial"/>
                <a:sym typeface="Arial"/>
              </a:rPr>
              <a:t> </a:t>
            </a:r>
            <a:r>
              <a:rPr lang="en-US" sz="2800" dirty="0">
                <a:solidFill>
                  <a:schemeClr val="dk1"/>
                </a:solidFill>
              </a:rPr>
              <a:t>linear </a:t>
            </a:r>
            <a:r>
              <a:rPr lang="en-US" sz="2800" dirty="0">
                <a:solidFill>
                  <a:schemeClr val="dk1"/>
                </a:solidFill>
                <a:latin typeface="Arial"/>
                <a:ea typeface="Arial"/>
                <a:cs typeface="Arial"/>
                <a:sym typeface="Arial"/>
              </a:rPr>
              <a:t>regression </a:t>
            </a:r>
            <a:r>
              <a:rPr lang="en-US" sz="2800" dirty="0">
                <a:solidFill>
                  <a:schemeClr val="dk1"/>
                </a:solidFill>
              </a:rPr>
              <a:t>(p&lt;0.2 for entry and p&lt;0.05 for staying in the model)</a:t>
            </a:r>
            <a:r>
              <a:rPr lang="en-US" sz="2800" dirty="0">
                <a:solidFill>
                  <a:schemeClr val="dk1"/>
                </a:solidFill>
                <a:latin typeface="Arial"/>
                <a:ea typeface="Arial"/>
                <a:cs typeface="Arial"/>
                <a:sym typeface="Arial"/>
              </a:rPr>
              <a:t>. </a:t>
            </a:r>
            <a:r>
              <a:rPr lang="en-US" sz="2800" dirty="0">
                <a:solidFill>
                  <a:schemeClr val="dk1"/>
                </a:solidFill>
              </a:rPr>
              <a:t>Model selected by stepwise multivariate linear regression was then stratified by </a:t>
            </a:r>
            <a:r>
              <a:rPr lang="en-US" sz="2800" dirty="0" smtClean="0">
                <a:solidFill>
                  <a:schemeClr val="dk1"/>
                </a:solidFill>
              </a:rPr>
              <a:t>blood pressure </a:t>
            </a:r>
            <a:r>
              <a:rPr lang="en-US" sz="2800" dirty="0">
                <a:solidFill>
                  <a:schemeClr val="dk1"/>
                </a:solidFill>
              </a:rPr>
              <a:t>medication, </a:t>
            </a:r>
            <a:r>
              <a:rPr lang="en-US" sz="2800" dirty="0" smtClean="0">
                <a:solidFill>
                  <a:schemeClr val="dk1"/>
                </a:solidFill>
              </a:rPr>
              <a:t>physical activity, </a:t>
            </a:r>
            <a:r>
              <a:rPr lang="en-US" sz="2800" dirty="0">
                <a:solidFill>
                  <a:schemeClr val="dk1"/>
                </a:solidFill>
              </a:rPr>
              <a:t>then </a:t>
            </a:r>
            <a:r>
              <a:rPr lang="en-US" sz="2800" dirty="0" smtClean="0">
                <a:solidFill>
                  <a:schemeClr val="dk1"/>
                </a:solidFill>
              </a:rPr>
              <a:t>cardiorespiratory fitness </a:t>
            </a:r>
            <a:r>
              <a:rPr lang="en-US" sz="2800" dirty="0">
                <a:solidFill>
                  <a:schemeClr val="dk1"/>
                </a:solidFill>
              </a:rPr>
              <a:t>by 400m walk test.</a:t>
            </a:r>
            <a:endParaRPr sz="2800" dirty="0">
              <a:solidFill>
                <a:srgbClr val="000000"/>
              </a:solidFill>
              <a:latin typeface="Arial"/>
              <a:ea typeface="Arial"/>
              <a:cs typeface="Arial"/>
              <a:sym typeface="Arial"/>
            </a:endParaRPr>
          </a:p>
        </p:txBody>
      </p:sp>
      <p:sp>
        <p:nvSpPr>
          <p:cNvPr id="95" name="Shape 95"/>
          <p:cNvSpPr txBox="1"/>
          <p:nvPr/>
        </p:nvSpPr>
        <p:spPr>
          <a:xfrm>
            <a:off x="579825" y="4404839"/>
            <a:ext cx="13935900" cy="11386500"/>
          </a:xfrm>
          <a:prstGeom prst="rect">
            <a:avLst/>
          </a:prstGeom>
          <a:solidFill>
            <a:srgbClr val="F2F2F2"/>
          </a:solidFill>
          <a:ln>
            <a:noFill/>
          </a:ln>
        </p:spPr>
        <p:txBody>
          <a:bodyPr spcFirstLastPara="1" wrap="square" lIns="91425" tIns="45700" rIns="91425" bIns="45700" anchor="t" anchorCtr="0">
            <a:noAutofit/>
          </a:bodyPr>
          <a:lstStyle/>
          <a:p>
            <a:pPr marL="0" marR="0" lvl="0" indent="0" algn="ctr" rtl="0">
              <a:lnSpc>
                <a:spcPct val="120000"/>
              </a:lnSpc>
              <a:spcBef>
                <a:spcPts val="0"/>
              </a:spcBef>
              <a:spcAft>
                <a:spcPts val="0"/>
              </a:spcAft>
              <a:buNone/>
            </a:pPr>
            <a:r>
              <a:rPr lang="en-US" sz="4000" b="1" dirty="0">
                <a:solidFill>
                  <a:schemeClr val="accent2"/>
                </a:solidFill>
                <a:latin typeface="Arial"/>
                <a:ea typeface="Arial"/>
                <a:cs typeface="Arial"/>
                <a:sym typeface="Arial"/>
              </a:rPr>
              <a:t>ABSTRACT</a:t>
            </a:r>
            <a:endParaRPr dirty="0"/>
          </a:p>
          <a:p>
            <a:pPr marL="0" lvl="0" indent="0" rtl="0">
              <a:lnSpc>
                <a:spcPct val="115000"/>
              </a:lnSpc>
              <a:spcBef>
                <a:spcPts val="0"/>
              </a:spcBef>
              <a:spcAft>
                <a:spcPts val="0"/>
              </a:spcAft>
              <a:buClr>
                <a:schemeClr val="dk1"/>
              </a:buClr>
              <a:buSzPts val="1100"/>
              <a:buFont typeface="Arial"/>
              <a:buNone/>
            </a:pPr>
            <a:r>
              <a:rPr lang="en-US" sz="2400" b="1" dirty="0">
                <a:solidFill>
                  <a:schemeClr val="dk1"/>
                </a:solidFill>
              </a:rPr>
              <a:t>Purpose:</a:t>
            </a:r>
            <a:r>
              <a:rPr lang="en-US" sz="2400" dirty="0">
                <a:solidFill>
                  <a:schemeClr val="dk1"/>
                </a:solidFill>
              </a:rPr>
              <a:t> To investigate the predictors of central blood pressure (BP) in older adults, which is suggested as an emerging marker of future cardiovascular diseases, independent of peripheral BP.</a:t>
            </a:r>
            <a:endParaRPr sz="2400" dirty="0">
              <a:solidFill>
                <a:schemeClr val="dk1"/>
              </a:solidFill>
            </a:endParaRPr>
          </a:p>
          <a:p>
            <a:pPr marL="0" lvl="0" indent="0" rtl="0">
              <a:lnSpc>
                <a:spcPct val="115000"/>
              </a:lnSpc>
              <a:spcBef>
                <a:spcPts val="0"/>
              </a:spcBef>
              <a:spcAft>
                <a:spcPts val="0"/>
              </a:spcAft>
              <a:buClr>
                <a:schemeClr val="dk1"/>
              </a:buClr>
              <a:buSzPts val="1100"/>
              <a:buFont typeface="Arial"/>
              <a:buNone/>
            </a:pPr>
            <a:r>
              <a:rPr lang="en-US" sz="2400" b="1" dirty="0">
                <a:solidFill>
                  <a:schemeClr val="dk1"/>
                </a:solidFill>
              </a:rPr>
              <a:t>Methods:</a:t>
            </a:r>
            <a:r>
              <a:rPr lang="en-US" sz="2400" dirty="0">
                <a:solidFill>
                  <a:schemeClr val="dk1"/>
                </a:solidFill>
              </a:rPr>
              <a:t> This cross-sectional study included 304 older adults aged ≥65 years (mean age 72). Central and peripheral BP were measured using Uscom BP+ while seated. Demographic (age, sex), lifestyle (smoking, alcohol intake), body composition by DXA (body weight and fatness), cardiometabolic (peripheral BP, resting heart rate [RHR], blood glucose and lipids), and physical activity (PA) (sitting time, daily steps) and fitness variables (cardiorespiratory fitness [CRF], handgrip strength) were identified as potentially predictive of central BP and included in the prediction model.</a:t>
            </a:r>
            <a:endParaRPr sz="2400" dirty="0">
              <a:solidFill>
                <a:schemeClr val="dk1"/>
              </a:solidFill>
            </a:endParaRPr>
          </a:p>
          <a:p>
            <a:pPr marL="0" lvl="0" indent="0" rtl="0">
              <a:lnSpc>
                <a:spcPct val="115000"/>
              </a:lnSpc>
              <a:spcBef>
                <a:spcPts val="0"/>
              </a:spcBef>
              <a:spcAft>
                <a:spcPts val="0"/>
              </a:spcAft>
              <a:buClr>
                <a:schemeClr val="dk1"/>
              </a:buClr>
              <a:buSzPts val="1100"/>
              <a:buFont typeface="Arial"/>
              <a:buNone/>
            </a:pPr>
            <a:r>
              <a:rPr lang="en-US" sz="2400" b="1" dirty="0">
                <a:solidFill>
                  <a:schemeClr val="dk1"/>
                </a:solidFill>
              </a:rPr>
              <a:t>Results:</a:t>
            </a:r>
            <a:r>
              <a:rPr lang="en-US" sz="2400" dirty="0">
                <a:solidFill>
                  <a:schemeClr val="dk1"/>
                </a:solidFill>
              </a:rPr>
              <a:t> Univariate regression revealed that age (p&lt;0.001), body weight (p=0.041), percent body fat (%BF) (p=0.049), total cholesterol (TC) (p=0.042), fasting glucose (p=0.014), CRF (p=0.004) and peripheral systolic BP (PSBP) (p&lt;0.001) were significant for central systolic BP (CSBP). Body weight (p&lt;0.001), %BF (p&lt;0.001), TC (p=0.005), RHR (p=0.002) and peripheral diastolic BP (PDBP) (p&lt;0.001) were significant for central diastolic BP (CDBP). Stepwise multivariate linear regressions with p&lt;0.2 for entry and p&lt;0.05 for staying in the model were used to identify significant predictors of central BP. In the multivariate regression model, PSBP (β=0.89, p &lt;0.001) and male sex (β=-1.94, p&lt;0.001) were identified as significant predictors for CSBP, and PDBP (β=0.99, p&lt;0.001) and TC (β=0.01, p &lt;0.011) for CDBP. These set of predictors accounted for 91.6% and 93.5% of the total variance in CSBP and CDBP, respectively. When stratified for BP medication, PSBP and PDBP remained significant in participants both with (33%) and without (67%) BP medication, but sex and TC remained significant only in participants without BP medication, suggesting a possible effect modification by BP medication. When stratified by PA and CRF by 400m walk test, the CSBP model was stronger for the active group (≥5,000 steps/day; R</a:t>
            </a:r>
            <a:r>
              <a:rPr lang="en-US" sz="2400" baseline="30000" dirty="0">
                <a:solidFill>
                  <a:schemeClr val="dk1"/>
                </a:solidFill>
              </a:rPr>
              <a:t>2</a:t>
            </a:r>
            <a:r>
              <a:rPr lang="en-US" sz="2400" dirty="0">
                <a:solidFill>
                  <a:schemeClr val="dk1"/>
                </a:solidFill>
              </a:rPr>
              <a:t>=0.97) than the inactive (R</a:t>
            </a:r>
            <a:r>
              <a:rPr lang="en-US" sz="2400" baseline="30000" dirty="0">
                <a:solidFill>
                  <a:schemeClr val="dk1"/>
                </a:solidFill>
              </a:rPr>
              <a:t>2</a:t>
            </a:r>
            <a:r>
              <a:rPr lang="en-US" sz="2400" dirty="0">
                <a:solidFill>
                  <a:schemeClr val="dk1"/>
                </a:solidFill>
              </a:rPr>
              <a:t>=0.89) and stronger for the high (upper third; R</a:t>
            </a:r>
            <a:r>
              <a:rPr lang="en-US" sz="2400" baseline="30000" dirty="0">
                <a:solidFill>
                  <a:schemeClr val="dk1"/>
                </a:solidFill>
              </a:rPr>
              <a:t>2</a:t>
            </a:r>
            <a:r>
              <a:rPr lang="en-US" sz="2400" dirty="0">
                <a:solidFill>
                  <a:schemeClr val="dk1"/>
                </a:solidFill>
              </a:rPr>
              <a:t>=0.95) CRF than moderate (middle third; R</a:t>
            </a:r>
            <a:r>
              <a:rPr lang="en-US" sz="2400" baseline="30000" dirty="0">
                <a:solidFill>
                  <a:schemeClr val="dk1"/>
                </a:solidFill>
              </a:rPr>
              <a:t>2</a:t>
            </a:r>
            <a:r>
              <a:rPr lang="en-US" sz="2400" dirty="0">
                <a:solidFill>
                  <a:schemeClr val="dk1"/>
                </a:solidFill>
              </a:rPr>
              <a:t>=0.91) or low (lower third; R</a:t>
            </a:r>
            <a:r>
              <a:rPr lang="en-US" sz="2400" baseline="30000" dirty="0">
                <a:solidFill>
                  <a:schemeClr val="dk1"/>
                </a:solidFill>
              </a:rPr>
              <a:t>2</a:t>
            </a:r>
            <a:r>
              <a:rPr lang="en-US" sz="2400" dirty="0">
                <a:solidFill>
                  <a:schemeClr val="dk1"/>
                </a:solidFill>
              </a:rPr>
              <a:t>=0.90).</a:t>
            </a:r>
            <a:endParaRPr sz="2400" dirty="0">
              <a:solidFill>
                <a:schemeClr val="dk1"/>
              </a:solidFill>
            </a:endParaRPr>
          </a:p>
          <a:p>
            <a:pPr marL="0" marR="0" lvl="0" indent="0" algn="l" rtl="0">
              <a:spcBef>
                <a:spcPts val="0"/>
              </a:spcBef>
              <a:spcAft>
                <a:spcPts val="0"/>
              </a:spcAft>
              <a:buNone/>
            </a:pPr>
            <a:r>
              <a:rPr lang="en-US" sz="2400" b="1" dirty="0">
                <a:solidFill>
                  <a:schemeClr val="dk1"/>
                </a:solidFill>
              </a:rPr>
              <a:t>Conclusion:</a:t>
            </a:r>
            <a:r>
              <a:rPr lang="en-US" sz="2400" dirty="0">
                <a:solidFill>
                  <a:schemeClr val="dk1"/>
                </a:solidFill>
              </a:rPr>
              <a:t> The results suggest that peripheral BP is the strongest predictor of CBP for older adults.</a:t>
            </a:r>
            <a:endParaRPr sz="2400" b="1" dirty="0">
              <a:solidFill>
                <a:schemeClr val="dk1"/>
              </a:solidFill>
            </a:endParaRPr>
          </a:p>
        </p:txBody>
      </p:sp>
      <p:sp>
        <p:nvSpPr>
          <p:cNvPr id="96" name="Shape 96"/>
          <p:cNvSpPr txBox="1"/>
          <p:nvPr/>
        </p:nvSpPr>
        <p:spPr>
          <a:xfrm>
            <a:off x="579825" y="16147114"/>
            <a:ext cx="13935900" cy="3571800"/>
          </a:xfrm>
          <a:prstGeom prst="rect">
            <a:avLst/>
          </a:prstGeom>
          <a:solidFill>
            <a:srgbClr val="F2F2F2"/>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000" b="1" dirty="0">
                <a:solidFill>
                  <a:schemeClr val="accent2"/>
                </a:solidFill>
                <a:latin typeface="Arial"/>
                <a:ea typeface="Arial"/>
                <a:cs typeface="Arial"/>
                <a:sym typeface="Arial"/>
              </a:rPr>
              <a:t>INTRODUCTION</a:t>
            </a:r>
            <a:endParaRPr sz="4000" b="1" dirty="0">
              <a:solidFill>
                <a:srgbClr val="000000"/>
              </a:solidFill>
              <a:latin typeface="Arial"/>
              <a:ea typeface="Arial"/>
              <a:cs typeface="Arial"/>
              <a:sym typeface="Arial"/>
            </a:endParaRPr>
          </a:p>
          <a:p>
            <a:pPr marL="0" marR="0" lvl="0" indent="0" algn="l" rtl="0">
              <a:spcBef>
                <a:spcPts val="0"/>
              </a:spcBef>
              <a:spcAft>
                <a:spcPts val="0"/>
              </a:spcAft>
              <a:buNone/>
            </a:pPr>
            <a:endParaRPr sz="700" dirty="0">
              <a:solidFill>
                <a:srgbClr val="000000"/>
              </a:solidFill>
              <a:latin typeface="Arial"/>
              <a:ea typeface="Arial"/>
              <a:cs typeface="Arial"/>
              <a:sym typeface="Arial"/>
            </a:endParaRPr>
          </a:p>
          <a:p>
            <a:pPr marL="0" marR="0" lvl="0" indent="0" algn="l" rtl="0">
              <a:spcBef>
                <a:spcPts val="0"/>
              </a:spcBef>
              <a:spcAft>
                <a:spcPts val="0"/>
              </a:spcAft>
              <a:buNone/>
            </a:pPr>
            <a:r>
              <a:rPr lang="en-US" sz="2800" dirty="0">
                <a:solidFill>
                  <a:schemeClr val="dk1"/>
                </a:solidFill>
              </a:rPr>
              <a:t>Central blood pressure (CBP) has been shown to assess the hemodynamic load on the cardiovascular system and predict CVD events better than peripheral blood pressure (1). However, more information about CBP is needed before it is used in the clinical setting. Therefore, the purpose of this study was to examine a wide range of potential CBP predictors and compare their relative importance.</a:t>
            </a:r>
            <a:endParaRPr sz="2800" dirty="0">
              <a:solidFill>
                <a:schemeClr val="dk1"/>
              </a:solidFill>
            </a:endParaRPr>
          </a:p>
          <a:p>
            <a:pPr marL="457200" marR="0" lvl="0" indent="-317500" algn="l" rtl="0">
              <a:spcBef>
                <a:spcPts val="0"/>
              </a:spcBef>
              <a:spcAft>
                <a:spcPts val="0"/>
              </a:spcAft>
              <a:buClr>
                <a:schemeClr val="dk1"/>
              </a:buClr>
              <a:buSzPts val="1400"/>
              <a:buAutoNum type="arabicPeriod"/>
            </a:pPr>
            <a:r>
              <a:rPr lang="en-US" dirty="0">
                <a:solidFill>
                  <a:srgbClr val="2A2A2A"/>
                </a:solidFill>
              </a:rPr>
              <a:t>Carmel M. </a:t>
            </a:r>
            <a:r>
              <a:rPr lang="en-US" dirty="0" err="1">
                <a:solidFill>
                  <a:srgbClr val="2A2A2A"/>
                </a:solidFill>
              </a:rPr>
              <a:t>McEniery</a:t>
            </a:r>
            <a:r>
              <a:rPr lang="en-US" dirty="0">
                <a:solidFill>
                  <a:srgbClr val="2A2A2A"/>
                </a:solidFill>
              </a:rPr>
              <a:t>, John R. Cockcroft, Mary J. Roman, Stanley S. Franklin, Ian B. Wilkinson; Central blood pressure: current evidence and clinical importance, </a:t>
            </a:r>
            <a:r>
              <a:rPr lang="en-US" i="1" dirty="0">
                <a:solidFill>
                  <a:srgbClr val="2A2A2A"/>
                </a:solidFill>
              </a:rPr>
              <a:t>European Heart Journal</a:t>
            </a:r>
            <a:r>
              <a:rPr lang="en-US" dirty="0">
                <a:solidFill>
                  <a:srgbClr val="2A2A2A"/>
                </a:solidFill>
              </a:rPr>
              <a:t>, Volume 35, Issue 26, 7 July 2014, Pages 1719–1725, https://doi.org/10.1093/eurheartj/eht565</a:t>
            </a:r>
            <a:endParaRPr dirty="0">
              <a:solidFill>
                <a:schemeClr val="dk1"/>
              </a:solidFill>
            </a:endParaRPr>
          </a:p>
        </p:txBody>
      </p:sp>
      <p:sp>
        <p:nvSpPr>
          <p:cNvPr id="97" name="Shape 97"/>
          <p:cNvSpPr txBox="1"/>
          <p:nvPr/>
        </p:nvSpPr>
        <p:spPr>
          <a:xfrm>
            <a:off x="579825" y="20102039"/>
            <a:ext cx="13905900" cy="12148500"/>
          </a:xfrm>
          <a:prstGeom prst="rect">
            <a:avLst/>
          </a:prstGeom>
          <a:solidFill>
            <a:srgbClr val="F2F2F2"/>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000" b="1" dirty="0">
                <a:solidFill>
                  <a:schemeClr val="accent2"/>
                </a:solidFill>
                <a:latin typeface="Arial"/>
                <a:ea typeface="Arial"/>
                <a:cs typeface="Arial"/>
                <a:sym typeface="Arial"/>
              </a:rPr>
              <a:t>METHODS</a:t>
            </a:r>
            <a:r>
              <a:rPr lang="en-US" sz="3600" b="1" dirty="0">
                <a:solidFill>
                  <a:schemeClr val="accent2"/>
                </a:solidFill>
                <a:latin typeface="Arial"/>
                <a:ea typeface="Arial"/>
                <a:cs typeface="Arial"/>
                <a:sym typeface="Arial"/>
              </a:rPr>
              <a:t> </a:t>
            </a:r>
            <a:endParaRPr dirty="0"/>
          </a:p>
          <a:p>
            <a:pPr marL="0" marR="0" lvl="0" indent="0" algn="l" rtl="0">
              <a:lnSpc>
                <a:spcPct val="100000"/>
              </a:lnSpc>
              <a:spcBef>
                <a:spcPts val="1200"/>
              </a:spcBef>
              <a:spcAft>
                <a:spcPts val="500"/>
              </a:spcAft>
              <a:buNone/>
            </a:pPr>
            <a:r>
              <a:rPr lang="en-US" sz="2800" b="1" dirty="0">
                <a:solidFill>
                  <a:srgbClr val="000000"/>
                </a:solidFill>
                <a:latin typeface="Arial"/>
                <a:ea typeface="Arial"/>
                <a:cs typeface="Arial"/>
                <a:sym typeface="Arial"/>
              </a:rPr>
              <a:t>Study Design: </a:t>
            </a:r>
            <a:r>
              <a:rPr lang="en-US" sz="2800" dirty="0">
                <a:solidFill>
                  <a:schemeClr val="dk1"/>
                </a:solidFill>
                <a:latin typeface="Arial"/>
                <a:ea typeface="Arial"/>
                <a:cs typeface="Arial"/>
                <a:sym typeface="Arial"/>
              </a:rPr>
              <a:t>Cross-sectional study </a:t>
            </a:r>
            <a:endParaRPr sz="2800" b="1" dirty="0">
              <a:solidFill>
                <a:srgbClr val="000000"/>
              </a:solidFill>
              <a:latin typeface="Arial"/>
              <a:ea typeface="Arial"/>
              <a:cs typeface="Arial"/>
              <a:sym typeface="Arial"/>
            </a:endParaRPr>
          </a:p>
          <a:p>
            <a:pPr marL="0" marR="0" lvl="0" indent="0" algn="l" rtl="0">
              <a:lnSpc>
                <a:spcPct val="100000"/>
              </a:lnSpc>
              <a:spcBef>
                <a:spcPts val="0"/>
              </a:spcBef>
              <a:spcAft>
                <a:spcPts val="500"/>
              </a:spcAft>
              <a:buNone/>
            </a:pPr>
            <a:r>
              <a:rPr lang="en-US" sz="2800" b="1" dirty="0">
                <a:solidFill>
                  <a:srgbClr val="000000"/>
                </a:solidFill>
                <a:latin typeface="Arial"/>
                <a:ea typeface="Arial"/>
                <a:cs typeface="Arial"/>
                <a:sym typeface="Arial"/>
              </a:rPr>
              <a:t>Participants: </a:t>
            </a:r>
            <a:r>
              <a:rPr lang="en-US" sz="2800" dirty="0">
                <a:solidFill>
                  <a:srgbClr val="000000"/>
                </a:solidFill>
                <a:latin typeface="Arial"/>
                <a:ea typeface="Arial"/>
                <a:cs typeface="Arial"/>
                <a:sym typeface="Arial"/>
              </a:rPr>
              <a:t>304</a:t>
            </a:r>
            <a:r>
              <a:rPr lang="en-US" sz="2800" dirty="0">
                <a:solidFill>
                  <a:schemeClr val="dk1"/>
                </a:solidFill>
                <a:latin typeface="Arial"/>
                <a:ea typeface="Arial"/>
                <a:cs typeface="Arial"/>
                <a:sym typeface="Arial"/>
              </a:rPr>
              <a:t> older adults, ≥65 years (mean age 72, range 65-95 years).</a:t>
            </a:r>
            <a:endParaRPr sz="2800" dirty="0">
              <a:solidFill>
                <a:schemeClr val="dk1"/>
              </a:solidFill>
              <a:latin typeface="Arial"/>
              <a:ea typeface="Arial"/>
              <a:cs typeface="Arial"/>
              <a:sym typeface="Arial"/>
            </a:endParaRPr>
          </a:p>
          <a:p>
            <a:pPr marL="0" lvl="0" indent="0" rtl="0">
              <a:lnSpc>
                <a:spcPct val="100000"/>
              </a:lnSpc>
              <a:spcBef>
                <a:spcPts val="0"/>
              </a:spcBef>
              <a:spcAft>
                <a:spcPts val="500"/>
              </a:spcAft>
              <a:buClr>
                <a:schemeClr val="dk1"/>
              </a:buClr>
              <a:buFont typeface="Arial"/>
              <a:buNone/>
            </a:pPr>
            <a:r>
              <a:rPr lang="en-US" sz="2800" b="1" dirty="0" smtClean="0">
                <a:solidFill>
                  <a:srgbClr val="FF0000"/>
                </a:solidFill>
              </a:rPr>
              <a:t>LIFESTYLE</a:t>
            </a:r>
            <a:endParaRPr sz="2800" b="1" dirty="0">
              <a:solidFill>
                <a:srgbClr val="FF0000"/>
              </a:solidFill>
            </a:endParaRPr>
          </a:p>
          <a:p>
            <a:pPr marL="457200" lvl="0" indent="-274320" rtl="0">
              <a:lnSpc>
                <a:spcPct val="100000"/>
              </a:lnSpc>
              <a:spcBef>
                <a:spcPts val="0"/>
              </a:spcBef>
              <a:spcAft>
                <a:spcPts val="500"/>
              </a:spcAft>
              <a:buClr>
                <a:schemeClr val="dk1"/>
              </a:buClr>
              <a:buFont typeface="Arial" panose="020B0604020202020204" pitchFamily="34" charset="0"/>
              <a:buChar char="•"/>
            </a:pPr>
            <a:r>
              <a:rPr lang="en-US" sz="2800" b="1" dirty="0">
                <a:solidFill>
                  <a:schemeClr val="dk1"/>
                </a:solidFill>
              </a:rPr>
              <a:t>Smoking Status: </a:t>
            </a:r>
            <a:r>
              <a:rPr lang="en-US" sz="2800" dirty="0">
                <a:solidFill>
                  <a:schemeClr val="dk1"/>
                </a:solidFill>
              </a:rPr>
              <a:t>Self-reported smoking </a:t>
            </a:r>
            <a:r>
              <a:rPr lang="en-US" sz="2800" dirty="0" smtClean="0">
                <a:solidFill>
                  <a:schemeClr val="dk1"/>
                </a:solidFill>
              </a:rPr>
              <a:t>habits</a:t>
            </a:r>
            <a:endParaRPr lang="en-US" sz="2800" dirty="0">
              <a:solidFill>
                <a:schemeClr val="dk1"/>
              </a:solidFill>
            </a:endParaRPr>
          </a:p>
          <a:p>
            <a:pPr marL="457200" lvl="0" indent="-274320" rtl="0">
              <a:lnSpc>
                <a:spcPct val="100000"/>
              </a:lnSpc>
              <a:spcBef>
                <a:spcPts val="0"/>
              </a:spcBef>
              <a:spcAft>
                <a:spcPts val="500"/>
              </a:spcAft>
              <a:buClr>
                <a:schemeClr val="dk1"/>
              </a:buClr>
              <a:buFont typeface="Arial" panose="020B0604020202020204" pitchFamily="34" charset="0"/>
              <a:buChar char="•"/>
            </a:pPr>
            <a:r>
              <a:rPr lang="en-US" sz="2800" b="1" dirty="0" smtClean="0">
                <a:solidFill>
                  <a:schemeClr val="dk1"/>
                </a:solidFill>
              </a:rPr>
              <a:t>Heavy </a:t>
            </a:r>
            <a:r>
              <a:rPr lang="en-US" sz="2800" b="1" dirty="0">
                <a:solidFill>
                  <a:schemeClr val="dk1"/>
                </a:solidFill>
              </a:rPr>
              <a:t>Alcohol Intake: </a:t>
            </a:r>
            <a:r>
              <a:rPr lang="en-US" sz="2800" dirty="0">
                <a:solidFill>
                  <a:schemeClr val="dk1"/>
                </a:solidFill>
              </a:rPr>
              <a:t>Self-reported number of daily drinks of beer (12oz.), wine (5oz.), and liquor (1.5oz.) being </a:t>
            </a:r>
            <a:r>
              <a:rPr lang="en-US" sz="2800" dirty="0" smtClean="0">
                <a:solidFill>
                  <a:schemeClr val="dk1"/>
                </a:solidFill>
              </a:rPr>
              <a:t>&gt;14 </a:t>
            </a:r>
            <a:r>
              <a:rPr lang="en-US" sz="2800" dirty="0">
                <a:solidFill>
                  <a:schemeClr val="dk1"/>
                </a:solidFill>
              </a:rPr>
              <a:t>per week for men and </a:t>
            </a:r>
            <a:r>
              <a:rPr lang="en-US" sz="2800" dirty="0" smtClean="0">
                <a:solidFill>
                  <a:schemeClr val="dk1"/>
                </a:solidFill>
              </a:rPr>
              <a:t>&gt;7 </a:t>
            </a:r>
            <a:r>
              <a:rPr lang="en-US" sz="2800" dirty="0">
                <a:solidFill>
                  <a:schemeClr val="dk1"/>
                </a:solidFill>
              </a:rPr>
              <a:t>per week for women</a:t>
            </a:r>
            <a:endParaRPr sz="2800" dirty="0">
              <a:solidFill>
                <a:schemeClr val="dk1"/>
              </a:solidFill>
            </a:endParaRPr>
          </a:p>
          <a:p>
            <a:pPr marL="0" marR="0" lvl="0" indent="0" algn="l" rtl="0">
              <a:lnSpc>
                <a:spcPct val="100000"/>
              </a:lnSpc>
              <a:spcBef>
                <a:spcPts val="0"/>
              </a:spcBef>
              <a:spcAft>
                <a:spcPts val="500"/>
              </a:spcAft>
              <a:buNone/>
            </a:pPr>
            <a:r>
              <a:rPr lang="en-US" sz="2800" b="1" dirty="0">
                <a:solidFill>
                  <a:srgbClr val="FF0000"/>
                </a:solidFill>
              </a:rPr>
              <a:t>BODY </a:t>
            </a:r>
            <a:r>
              <a:rPr lang="en-US" sz="2800" b="1" dirty="0" smtClean="0">
                <a:solidFill>
                  <a:srgbClr val="FF0000"/>
                </a:solidFill>
              </a:rPr>
              <a:t>COMPOSITION</a:t>
            </a:r>
            <a:endParaRPr sz="2800" dirty="0">
              <a:solidFill>
                <a:srgbClr val="FF0000"/>
              </a:solidFill>
            </a:endParaRPr>
          </a:p>
          <a:p>
            <a:pPr marL="457200" marR="0" lvl="0" indent="-274320" algn="l" rtl="0">
              <a:lnSpc>
                <a:spcPct val="100000"/>
              </a:lnSpc>
              <a:spcBef>
                <a:spcPts val="0"/>
              </a:spcBef>
              <a:spcAft>
                <a:spcPts val="500"/>
              </a:spcAft>
              <a:buFont typeface="Arial" panose="020B0604020202020204" pitchFamily="34" charset="0"/>
              <a:buChar char="•"/>
            </a:pPr>
            <a:r>
              <a:rPr lang="en-US" sz="2800" b="1" dirty="0">
                <a:solidFill>
                  <a:schemeClr val="dk1"/>
                </a:solidFill>
                <a:latin typeface="Arial"/>
                <a:ea typeface="Arial"/>
                <a:cs typeface="Arial"/>
                <a:sym typeface="Arial"/>
              </a:rPr>
              <a:t>Weight: </a:t>
            </a:r>
            <a:r>
              <a:rPr lang="en-US" sz="2800" dirty="0">
                <a:solidFill>
                  <a:schemeClr val="dk1"/>
                </a:solidFill>
                <a:latin typeface="Arial"/>
                <a:ea typeface="Arial"/>
                <a:cs typeface="Arial"/>
                <a:sym typeface="Arial"/>
              </a:rPr>
              <a:t>Measured using a digital scale</a:t>
            </a:r>
            <a:endParaRPr sz="2800" dirty="0"/>
          </a:p>
          <a:p>
            <a:pPr marL="457200" marR="0" lvl="0" indent="-274320" algn="l" rtl="0">
              <a:lnSpc>
                <a:spcPct val="100000"/>
              </a:lnSpc>
              <a:spcBef>
                <a:spcPts val="0"/>
              </a:spcBef>
              <a:spcAft>
                <a:spcPts val="500"/>
              </a:spcAft>
              <a:buFont typeface="Arial" panose="020B0604020202020204" pitchFamily="34" charset="0"/>
              <a:buChar char="•"/>
            </a:pPr>
            <a:r>
              <a:rPr lang="en-US" sz="2800" b="1" dirty="0">
                <a:solidFill>
                  <a:schemeClr val="dk1"/>
                </a:solidFill>
              </a:rPr>
              <a:t>Percent Body Fat</a:t>
            </a:r>
            <a:r>
              <a:rPr lang="en-US" sz="2800" b="1" dirty="0">
                <a:solidFill>
                  <a:schemeClr val="dk1"/>
                </a:solidFill>
                <a:latin typeface="Arial"/>
                <a:ea typeface="Arial"/>
                <a:cs typeface="Arial"/>
                <a:sym typeface="Arial"/>
              </a:rPr>
              <a:t>: </a:t>
            </a:r>
            <a:r>
              <a:rPr lang="en-US" sz="2800" dirty="0">
                <a:solidFill>
                  <a:schemeClr val="dk1"/>
                </a:solidFill>
              </a:rPr>
              <a:t>Dual-energy X-ray Absorptiometry (DXA)</a:t>
            </a:r>
            <a:endParaRPr sz="2800" dirty="0">
              <a:solidFill>
                <a:schemeClr val="dk1"/>
              </a:solidFill>
            </a:endParaRPr>
          </a:p>
          <a:p>
            <a:pPr marL="0" lvl="0" indent="0" rtl="0">
              <a:lnSpc>
                <a:spcPct val="100000"/>
              </a:lnSpc>
              <a:spcBef>
                <a:spcPts val="0"/>
              </a:spcBef>
              <a:spcAft>
                <a:spcPts val="500"/>
              </a:spcAft>
              <a:buClr>
                <a:schemeClr val="dk1"/>
              </a:buClr>
              <a:buFont typeface="Arial"/>
              <a:buNone/>
            </a:pPr>
            <a:r>
              <a:rPr lang="en-US" sz="2800" b="1" dirty="0" smtClean="0">
                <a:solidFill>
                  <a:srgbClr val="FF0000"/>
                </a:solidFill>
              </a:rPr>
              <a:t>CARDIOMETABOLIC</a:t>
            </a:r>
            <a:endParaRPr sz="2800" dirty="0">
              <a:solidFill>
                <a:schemeClr val="dk1"/>
              </a:solidFill>
            </a:endParaRPr>
          </a:p>
          <a:p>
            <a:pPr marL="457200" marR="0" lvl="0" indent="-274320" algn="l" rtl="0">
              <a:lnSpc>
                <a:spcPct val="100000"/>
              </a:lnSpc>
              <a:spcBef>
                <a:spcPts val="0"/>
              </a:spcBef>
              <a:spcAft>
                <a:spcPts val="500"/>
              </a:spcAft>
              <a:buFont typeface="Arial" panose="020B0604020202020204" pitchFamily="34" charset="0"/>
              <a:buChar char="•"/>
            </a:pPr>
            <a:r>
              <a:rPr lang="en-US" sz="2800" b="1" dirty="0">
                <a:solidFill>
                  <a:schemeClr val="dk1"/>
                </a:solidFill>
              </a:rPr>
              <a:t>Total Cholesterol,</a:t>
            </a:r>
            <a:r>
              <a:rPr lang="en-US" sz="2800" dirty="0">
                <a:solidFill>
                  <a:schemeClr val="dk1"/>
                </a:solidFill>
              </a:rPr>
              <a:t> </a:t>
            </a:r>
            <a:r>
              <a:rPr lang="en-US" sz="2800" b="1" dirty="0">
                <a:solidFill>
                  <a:schemeClr val="dk1"/>
                </a:solidFill>
              </a:rPr>
              <a:t>Fasting Glucose:</a:t>
            </a:r>
            <a:r>
              <a:rPr lang="en-US" sz="2800" dirty="0">
                <a:solidFill>
                  <a:schemeClr val="dk1"/>
                </a:solidFill>
              </a:rPr>
              <a:t> 5ml blood draw after 12-hour fast</a:t>
            </a:r>
            <a:endParaRPr sz="2800" dirty="0">
              <a:solidFill>
                <a:schemeClr val="dk1"/>
              </a:solidFill>
            </a:endParaRPr>
          </a:p>
          <a:p>
            <a:pPr marL="457200" lvl="0" indent="-274320" rtl="0">
              <a:lnSpc>
                <a:spcPct val="100000"/>
              </a:lnSpc>
              <a:spcBef>
                <a:spcPts val="0"/>
              </a:spcBef>
              <a:spcAft>
                <a:spcPts val="500"/>
              </a:spcAft>
              <a:buFont typeface="Arial" panose="020B0604020202020204" pitchFamily="34" charset="0"/>
              <a:buChar char="•"/>
            </a:pPr>
            <a:r>
              <a:rPr lang="en-US" sz="2800" b="1" dirty="0">
                <a:solidFill>
                  <a:schemeClr val="dk1"/>
                </a:solidFill>
              </a:rPr>
              <a:t>Peripheral Blood Pressure, Resting Heart Rate: </a:t>
            </a:r>
            <a:r>
              <a:rPr lang="en-US" sz="2800" dirty="0">
                <a:solidFill>
                  <a:schemeClr val="dk1"/>
                </a:solidFill>
              </a:rPr>
              <a:t>Automatic blood pressure machine </a:t>
            </a:r>
            <a:endParaRPr sz="2800" dirty="0">
              <a:solidFill>
                <a:schemeClr val="dk1"/>
              </a:solidFill>
            </a:endParaRPr>
          </a:p>
          <a:p>
            <a:pPr marL="0" marR="0" lvl="0" indent="0" algn="l" rtl="0">
              <a:lnSpc>
                <a:spcPct val="100000"/>
              </a:lnSpc>
              <a:spcBef>
                <a:spcPts val="0"/>
              </a:spcBef>
              <a:spcAft>
                <a:spcPts val="500"/>
              </a:spcAft>
              <a:buNone/>
            </a:pPr>
            <a:r>
              <a:rPr lang="en-US" sz="2800" b="1" dirty="0">
                <a:solidFill>
                  <a:srgbClr val="FF0000"/>
                </a:solidFill>
              </a:rPr>
              <a:t>FITNESS:</a:t>
            </a:r>
            <a:endParaRPr sz="2800" b="1" dirty="0">
              <a:solidFill>
                <a:srgbClr val="FF0000"/>
              </a:solidFill>
            </a:endParaRPr>
          </a:p>
          <a:p>
            <a:pPr marL="457200" marR="0" lvl="0" indent="-274320" algn="l" rtl="0">
              <a:lnSpc>
                <a:spcPct val="100000"/>
              </a:lnSpc>
              <a:spcBef>
                <a:spcPts val="0"/>
              </a:spcBef>
              <a:spcAft>
                <a:spcPts val="500"/>
              </a:spcAft>
              <a:buFont typeface="Arial" panose="020B0604020202020204" pitchFamily="34" charset="0"/>
              <a:buChar char="•"/>
            </a:pPr>
            <a:r>
              <a:rPr lang="en-US" sz="2800" b="1" dirty="0"/>
              <a:t>Cardiorespiratory Fitness:</a:t>
            </a:r>
            <a:r>
              <a:rPr lang="en-US" sz="2800" dirty="0"/>
              <a:t> 400m walk test</a:t>
            </a:r>
            <a:endParaRPr sz="2800" dirty="0"/>
          </a:p>
          <a:p>
            <a:pPr marL="457200" marR="0" lvl="0" indent="-274320" algn="l" rtl="0">
              <a:lnSpc>
                <a:spcPct val="100000"/>
              </a:lnSpc>
              <a:spcBef>
                <a:spcPts val="0"/>
              </a:spcBef>
              <a:spcAft>
                <a:spcPts val="500"/>
              </a:spcAft>
              <a:buFont typeface="Arial" panose="020B0604020202020204" pitchFamily="34" charset="0"/>
              <a:buChar char="•"/>
            </a:pPr>
            <a:r>
              <a:rPr lang="en-US" sz="2800" b="1" dirty="0"/>
              <a:t>Grip Strength: </a:t>
            </a:r>
            <a:r>
              <a:rPr lang="en-US" sz="2800" dirty="0"/>
              <a:t>Handheld dynamometer (Jamar Plus+)</a:t>
            </a:r>
            <a:endParaRPr sz="2800" dirty="0"/>
          </a:p>
          <a:p>
            <a:pPr marL="0" lvl="0" indent="0" rtl="0">
              <a:lnSpc>
                <a:spcPct val="100000"/>
              </a:lnSpc>
              <a:spcBef>
                <a:spcPts val="0"/>
              </a:spcBef>
              <a:spcAft>
                <a:spcPts val="500"/>
              </a:spcAft>
              <a:buClr>
                <a:schemeClr val="dk1"/>
              </a:buClr>
              <a:buFont typeface="Arial"/>
              <a:buNone/>
            </a:pPr>
            <a:r>
              <a:rPr lang="en-US" sz="2800" b="1" dirty="0">
                <a:solidFill>
                  <a:srgbClr val="FF0000"/>
                </a:solidFill>
              </a:rPr>
              <a:t>PHYSICAL ACTIVITY</a:t>
            </a:r>
            <a:endParaRPr sz="2800" dirty="0">
              <a:solidFill>
                <a:schemeClr val="dk1"/>
              </a:solidFill>
            </a:endParaRPr>
          </a:p>
          <a:p>
            <a:pPr marL="457200" lvl="0" indent="-274320" rtl="0">
              <a:lnSpc>
                <a:spcPct val="100000"/>
              </a:lnSpc>
              <a:spcBef>
                <a:spcPts val="0"/>
              </a:spcBef>
              <a:spcAft>
                <a:spcPts val="500"/>
              </a:spcAft>
              <a:buFont typeface="Arial" panose="020B0604020202020204" pitchFamily="34" charset="0"/>
              <a:buChar char="•"/>
            </a:pPr>
            <a:r>
              <a:rPr lang="en-US" sz="2800" b="1" dirty="0">
                <a:solidFill>
                  <a:schemeClr val="dk1"/>
                </a:solidFill>
              </a:rPr>
              <a:t>Steps per day: </a:t>
            </a:r>
            <a:r>
              <a:rPr lang="en-US" sz="2800" dirty="0">
                <a:solidFill>
                  <a:schemeClr val="dk1"/>
                </a:solidFill>
              </a:rPr>
              <a:t>Accelerometer-based pedometer (Omron HJ-321 tri-axis pedometer) worn during waking hours for 7 days, providing daily step count.</a:t>
            </a:r>
            <a:endParaRPr sz="2800" dirty="0">
              <a:solidFill>
                <a:schemeClr val="dk1"/>
              </a:solidFill>
            </a:endParaRPr>
          </a:p>
          <a:p>
            <a:pPr marL="457200" lvl="0" indent="-274320" rtl="0">
              <a:lnSpc>
                <a:spcPct val="100000"/>
              </a:lnSpc>
              <a:spcBef>
                <a:spcPts val="0"/>
              </a:spcBef>
              <a:spcAft>
                <a:spcPts val="500"/>
              </a:spcAft>
              <a:buFont typeface="Arial" panose="020B0604020202020204" pitchFamily="34" charset="0"/>
              <a:buChar char="•"/>
            </a:pPr>
            <a:r>
              <a:rPr lang="en-US" sz="2800" b="1" dirty="0">
                <a:solidFill>
                  <a:schemeClr val="dk1"/>
                </a:solidFill>
              </a:rPr>
              <a:t>Sitting Time: </a:t>
            </a:r>
            <a:r>
              <a:rPr lang="en-US" sz="2800" dirty="0">
                <a:solidFill>
                  <a:schemeClr val="dk1"/>
                </a:solidFill>
              </a:rPr>
              <a:t>Self-reported using survey</a:t>
            </a:r>
            <a:endParaRPr sz="2800" dirty="0">
              <a:solidFill>
                <a:schemeClr val="dk1"/>
              </a:solidFill>
            </a:endParaRPr>
          </a:p>
          <a:p>
            <a:pPr marL="0" lvl="0" indent="0" rtl="0">
              <a:spcBef>
                <a:spcPts val="0"/>
              </a:spcBef>
              <a:spcAft>
                <a:spcPts val="500"/>
              </a:spcAft>
              <a:buClr>
                <a:schemeClr val="dk1"/>
              </a:buClr>
              <a:buSzPts val="1100"/>
              <a:buFont typeface="Arial"/>
              <a:buNone/>
            </a:pPr>
            <a:r>
              <a:rPr lang="en-US" sz="2800" b="1" dirty="0" smtClean="0">
                <a:solidFill>
                  <a:srgbClr val="FF0000"/>
                </a:solidFill>
              </a:rPr>
              <a:t>CENTRAL </a:t>
            </a:r>
            <a:r>
              <a:rPr lang="en-US" sz="2800" b="1" dirty="0">
                <a:solidFill>
                  <a:srgbClr val="FF0000"/>
                </a:solidFill>
              </a:rPr>
              <a:t>BLOOD </a:t>
            </a:r>
            <a:r>
              <a:rPr lang="en-US" sz="2800" b="1" dirty="0" smtClean="0">
                <a:solidFill>
                  <a:srgbClr val="FF0000"/>
                </a:solidFill>
              </a:rPr>
              <a:t>PRESSURE</a:t>
            </a:r>
            <a:endParaRPr sz="2800" b="1" dirty="0">
              <a:solidFill>
                <a:srgbClr val="FF0000"/>
              </a:solidFill>
            </a:endParaRPr>
          </a:p>
          <a:p>
            <a:pPr marL="457200" lvl="0" indent="-274320" rtl="0">
              <a:spcBef>
                <a:spcPts val="0"/>
              </a:spcBef>
              <a:spcAft>
                <a:spcPts val="500"/>
              </a:spcAft>
              <a:buClr>
                <a:schemeClr val="dk1"/>
              </a:buClr>
              <a:buFont typeface="Arial" panose="020B0604020202020204" pitchFamily="34" charset="0"/>
              <a:buChar char="•"/>
            </a:pPr>
            <a:r>
              <a:rPr lang="en-US" sz="2800" dirty="0">
                <a:solidFill>
                  <a:schemeClr val="dk1"/>
                </a:solidFill>
              </a:rPr>
              <a:t>Uscom BP+ Central Blood Pressure Monitor (Uscom Ltd., Sydney, Australia)</a:t>
            </a:r>
            <a:endParaRPr sz="2800" b="1" dirty="0">
              <a:solidFill>
                <a:srgbClr val="FF0000"/>
              </a:solidFill>
            </a:endParaRPr>
          </a:p>
          <a:p>
            <a:pPr marL="0" marR="0" lvl="0" indent="0" algn="l" rtl="0">
              <a:spcBef>
                <a:spcPts val="0"/>
              </a:spcBef>
              <a:spcAft>
                <a:spcPts val="0"/>
              </a:spcAft>
              <a:buNone/>
            </a:pPr>
            <a:endParaRPr sz="2800" b="1" dirty="0" smtClean="0">
              <a:solidFill>
                <a:schemeClr val="dk1"/>
              </a:solidFill>
            </a:endParaRPr>
          </a:p>
          <a:p>
            <a:pPr marL="0" marR="0" lvl="0" indent="0" algn="l" rtl="0">
              <a:spcBef>
                <a:spcPts val="0"/>
              </a:spcBef>
              <a:spcAft>
                <a:spcPts val="0"/>
              </a:spcAft>
              <a:buNone/>
            </a:pPr>
            <a:endParaRPr sz="2800" dirty="0">
              <a:solidFill>
                <a:schemeClr val="dk1"/>
              </a:solidFill>
            </a:endParaRPr>
          </a:p>
          <a:p>
            <a:pPr marL="0" marR="0" lvl="0" indent="0" algn="l" rtl="0">
              <a:spcBef>
                <a:spcPts val="0"/>
              </a:spcBef>
              <a:spcAft>
                <a:spcPts val="0"/>
              </a:spcAft>
              <a:buNone/>
            </a:pPr>
            <a:endParaRPr sz="2800" dirty="0">
              <a:solidFill>
                <a:schemeClr val="dk1"/>
              </a:solidFill>
            </a:endParaRPr>
          </a:p>
        </p:txBody>
      </p:sp>
      <p:sp>
        <p:nvSpPr>
          <p:cNvPr id="98" name="Shape 98"/>
          <p:cNvSpPr txBox="1"/>
          <p:nvPr/>
        </p:nvSpPr>
        <p:spPr>
          <a:xfrm>
            <a:off x="15141734" y="7256223"/>
            <a:ext cx="10439400" cy="584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b="1" dirty="0">
                <a:solidFill>
                  <a:schemeClr val="dk1"/>
                </a:solidFill>
                <a:latin typeface="Arial"/>
                <a:ea typeface="Arial"/>
                <a:cs typeface="Arial"/>
                <a:sym typeface="Arial"/>
              </a:rPr>
              <a:t> Table 1. Participant Characteristics</a:t>
            </a:r>
            <a:endParaRPr dirty="0"/>
          </a:p>
        </p:txBody>
      </p:sp>
      <p:sp>
        <p:nvSpPr>
          <p:cNvPr id="99" name="Shape 99"/>
          <p:cNvSpPr/>
          <p:nvPr/>
        </p:nvSpPr>
        <p:spPr>
          <a:xfrm>
            <a:off x="33698984" y="4434676"/>
            <a:ext cx="16563600" cy="523200"/>
          </a:xfrm>
          <a:prstGeom prst="rect">
            <a:avLst/>
          </a:prstGeom>
          <a:noFill/>
          <a:ln>
            <a:noFill/>
          </a:ln>
        </p:spPr>
        <p:txBody>
          <a:bodyPr spcFirstLastPara="1" wrap="square" lIns="91425" tIns="45700" rIns="91425" bIns="45700" anchor="t" anchorCtr="0">
            <a:noAutofit/>
          </a:bodyPr>
          <a:lstStyle/>
          <a:p>
            <a:pPr lvl="0"/>
            <a:r>
              <a:rPr lang="en-US" sz="3200" b="1" dirty="0">
                <a:solidFill>
                  <a:schemeClr val="dk1"/>
                </a:solidFill>
                <a:latin typeface="Arial"/>
                <a:ea typeface="Arial"/>
                <a:cs typeface="Arial"/>
                <a:sym typeface="Arial"/>
              </a:rPr>
              <a:t> Table </a:t>
            </a:r>
            <a:r>
              <a:rPr lang="en-US" sz="3200" b="1" dirty="0">
                <a:solidFill>
                  <a:schemeClr val="dk1"/>
                </a:solidFill>
              </a:rPr>
              <a:t>3</a:t>
            </a:r>
            <a:r>
              <a:rPr lang="en-US" sz="3200" b="1" dirty="0">
                <a:solidFill>
                  <a:schemeClr val="dk1"/>
                </a:solidFill>
                <a:latin typeface="Arial"/>
                <a:ea typeface="Arial"/>
                <a:cs typeface="Arial"/>
                <a:sym typeface="Arial"/>
              </a:rPr>
              <a:t>.</a:t>
            </a:r>
            <a:r>
              <a:rPr lang="en-US" sz="3200" b="1" dirty="0">
                <a:solidFill>
                  <a:schemeClr val="dk1"/>
                </a:solidFill>
              </a:rPr>
              <a:t> Univariate Regression on Central Systolic and Diastolic Blood Pressure </a:t>
            </a:r>
            <a:endParaRPr sz="3200" dirty="0">
              <a:solidFill>
                <a:schemeClr val="dk1"/>
              </a:solidFill>
              <a:latin typeface="Arial"/>
              <a:ea typeface="Arial"/>
              <a:cs typeface="Arial"/>
              <a:sym typeface="Arial"/>
            </a:endParaRPr>
          </a:p>
        </p:txBody>
      </p:sp>
      <p:graphicFrame>
        <p:nvGraphicFramePr>
          <p:cNvPr id="100" name="Shape 100"/>
          <p:cNvGraphicFramePr/>
          <p:nvPr>
            <p:extLst>
              <p:ext uri="{D42A27DB-BD31-4B8C-83A1-F6EECF244321}">
                <p14:modId xmlns:p14="http://schemas.microsoft.com/office/powerpoint/2010/main" val="2998645089"/>
              </p:ext>
            </p:extLst>
          </p:nvPr>
        </p:nvGraphicFramePr>
        <p:xfrm>
          <a:off x="15370275" y="23988600"/>
          <a:ext cx="17430325" cy="8236440"/>
        </p:xfrm>
        <a:graphic>
          <a:graphicData uri="http://schemas.openxmlformats.org/drawingml/2006/table">
            <a:tbl>
              <a:tblPr>
                <a:noFill/>
                <a:tableStyleId>{5EDDC5AF-99A7-451A-A44B-2995C49A50DE}</a:tableStyleId>
              </a:tblPr>
              <a:tblGrid>
                <a:gridCol w="1844100">
                  <a:extLst>
                    <a:ext uri="{9D8B030D-6E8A-4147-A177-3AD203B41FA5}">
                      <a16:colId xmlns:a16="http://schemas.microsoft.com/office/drawing/2014/main" val="20000"/>
                    </a:ext>
                  </a:extLst>
                </a:gridCol>
                <a:gridCol w="3600700">
                  <a:extLst>
                    <a:ext uri="{9D8B030D-6E8A-4147-A177-3AD203B41FA5}">
                      <a16:colId xmlns:a16="http://schemas.microsoft.com/office/drawing/2014/main" val="20001"/>
                    </a:ext>
                  </a:extLst>
                </a:gridCol>
                <a:gridCol w="1920875">
                  <a:extLst>
                    <a:ext uri="{9D8B030D-6E8A-4147-A177-3AD203B41FA5}">
                      <a16:colId xmlns:a16="http://schemas.microsoft.com/office/drawing/2014/main" val="20002"/>
                    </a:ext>
                  </a:extLst>
                </a:gridCol>
                <a:gridCol w="1829150">
                  <a:extLst>
                    <a:ext uri="{9D8B030D-6E8A-4147-A177-3AD203B41FA5}">
                      <a16:colId xmlns:a16="http://schemas.microsoft.com/office/drawing/2014/main" val="20003"/>
                    </a:ext>
                  </a:extLst>
                </a:gridCol>
                <a:gridCol w="2361550">
                  <a:extLst>
                    <a:ext uri="{9D8B030D-6E8A-4147-A177-3AD203B41FA5}">
                      <a16:colId xmlns:a16="http://schemas.microsoft.com/office/drawing/2014/main" val="20004"/>
                    </a:ext>
                  </a:extLst>
                </a:gridCol>
                <a:gridCol w="2350675">
                  <a:extLst>
                    <a:ext uri="{9D8B030D-6E8A-4147-A177-3AD203B41FA5}">
                      <a16:colId xmlns:a16="http://schemas.microsoft.com/office/drawing/2014/main" val="20005"/>
                    </a:ext>
                  </a:extLst>
                </a:gridCol>
                <a:gridCol w="1617900">
                  <a:extLst>
                    <a:ext uri="{9D8B030D-6E8A-4147-A177-3AD203B41FA5}">
                      <a16:colId xmlns:a16="http://schemas.microsoft.com/office/drawing/2014/main" val="20006"/>
                    </a:ext>
                  </a:extLst>
                </a:gridCol>
                <a:gridCol w="1905375">
                  <a:extLst>
                    <a:ext uri="{9D8B030D-6E8A-4147-A177-3AD203B41FA5}">
                      <a16:colId xmlns:a16="http://schemas.microsoft.com/office/drawing/2014/main" val="20007"/>
                    </a:ext>
                  </a:extLst>
                </a:gridCol>
              </a:tblGrid>
              <a:tr h="1559375">
                <a:tc>
                  <a:txBody>
                    <a:bodyPr/>
                    <a:lstStyle/>
                    <a:p>
                      <a:pPr marL="0" lvl="0" indent="0" rtl="0">
                        <a:spcBef>
                          <a:spcPts val="0"/>
                        </a:spcBef>
                        <a:spcAft>
                          <a:spcPts val="0"/>
                        </a:spcAft>
                        <a:buNone/>
                      </a:pPr>
                      <a:endParaRPr sz="2800" dirty="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b="1"/>
                        <a:t>Variable</a:t>
                      </a: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b="1"/>
                        <a:t>Parameter</a:t>
                      </a:r>
                      <a:endParaRPr sz="2800" b="1"/>
                    </a:p>
                    <a:p>
                      <a:pPr marL="0" lvl="0" indent="0" rtl="0">
                        <a:lnSpc>
                          <a:spcPct val="115000"/>
                        </a:lnSpc>
                        <a:spcBef>
                          <a:spcPts val="0"/>
                        </a:spcBef>
                        <a:spcAft>
                          <a:spcPts val="0"/>
                        </a:spcAft>
                        <a:buNone/>
                      </a:pPr>
                      <a:r>
                        <a:rPr lang="en-US" sz="2800" b="1"/>
                        <a:t>Estimate</a:t>
                      </a: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b="1"/>
                        <a:t>Standard</a:t>
                      </a:r>
                      <a:endParaRPr sz="2800" b="1"/>
                    </a:p>
                    <a:p>
                      <a:pPr marL="0" lvl="0" indent="0" rtl="0">
                        <a:lnSpc>
                          <a:spcPct val="115000"/>
                        </a:lnSpc>
                        <a:spcBef>
                          <a:spcPts val="0"/>
                        </a:spcBef>
                        <a:spcAft>
                          <a:spcPts val="0"/>
                        </a:spcAft>
                        <a:buNone/>
                      </a:pPr>
                      <a:r>
                        <a:rPr lang="en-US" sz="2800" b="1"/>
                        <a:t>Error</a:t>
                      </a: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b="1"/>
                        <a:t>Standardized Parameter</a:t>
                      </a:r>
                      <a:endParaRPr sz="2800" b="1"/>
                    </a:p>
                    <a:p>
                      <a:pPr marL="0" lvl="0" indent="0" rtl="0">
                        <a:lnSpc>
                          <a:spcPct val="115000"/>
                        </a:lnSpc>
                        <a:spcBef>
                          <a:spcPts val="0"/>
                        </a:spcBef>
                        <a:spcAft>
                          <a:spcPts val="0"/>
                        </a:spcAft>
                        <a:buNone/>
                      </a:pPr>
                      <a:r>
                        <a:rPr lang="en-US" sz="2800" b="1"/>
                        <a:t>Estimate</a:t>
                      </a: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b="1"/>
                        <a:t>Standardized Standard</a:t>
                      </a:r>
                      <a:endParaRPr sz="2800" b="1"/>
                    </a:p>
                    <a:p>
                      <a:pPr marL="0" lvl="0" indent="0" rtl="0">
                        <a:lnSpc>
                          <a:spcPct val="115000"/>
                        </a:lnSpc>
                        <a:spcBef>
                          <a:spcPts val="0"/>
                        </a:spcBef>
                        <a:spcAft>
                          <a:spcPts val="0"/>
                        </a:spcAft>
                        <a:buNone/>
                      </a:pPr>
                      <a:r>
                        <a:rPr lang="en-US" sz="2800" b="1"/>
                        <a:t>Error</a:t>
                      </a: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b="1"/>
                        <a:t>P Value</a:t>
                      </a: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b="1" dirty="0"/>
                        <a:t>Model R^2</a:t>
                      </a:r>
                      <a:endParaRPr sz="28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extLst>
                  <a:ext uri="{0D108BD9-81ED-4DB2-BD59-A6C34878D82A}">
                    <a16:rowId xmlns:a16="http://schemas.microsoft.com/office/drawing/2014/main" val="10000"/>
                  </a:ext>
                </a:extLst>
              </a:tr>
              <a:tr h="669700">
                <a:tc>
                  <a:txBody>
                    <a:bodyPr/>
                    <a:lstStyle/>
                    <a:p>
                      <a:pPr marL="0" lvl="0" indent="0" rtl="0">
                        <a:lnSpc>
                          <a:spcPct val="115000"/>
                        </a:lnSpc>
                        <a:spcBef>
                          <a:spcPts val="0"/>
                        </a:spcBef>
                        <a:spcAft>
                          <a:spcPts val="0"/>
                        </a:spcAft>
                        <a:buNone/>
                      </a:pPr>
                      <a:r>
                        <a:rPr lang="en-US" sz="2800" b="1"/>
                        <a:t>Systolic</a:t>
                      </a: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91425" marR="9142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0.916</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801575">
                <a:tc>
                  <a:txBody>
                    <a:bodyPr/>
                    <a:lstStyle/>
                    <a:p>
                      <a:pPr marL="0" lvl="0" indent="0" rtl="0">
                        <a:spcBef>
                          <a:spcPts val="0"/>
                        </a:spcBef>
                        <a:spcAft>
                          <a:spcPts val="0"/>
                        </a:spcAft>
                        <a:buNone/>
                      </a:pP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a:t>Intercept</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8.58</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1.93</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8.58</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1.93</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&lt;0.001</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extLst>
                  <a:ext uri="{0D108BD9-81ED-4DB2-BD59-A6C34878D82A}">
                    <a16:rowId xmlns:a16="http://schemas.microsoft.com/office/drawing/2014/main" val="10002"/>
                  </a:ext>
                </a:extLst>
              </a:tr>
              <a:tr h="702575">
                <a:tc>
                  <a:txBody>
                    <a:bodyPr/>
                    <a:lstStyle/>
                    <a:p>
                      <a:pPr marL="0" lvl="0" indent="0" rtl="0">
                        <a:spcBef>
                          <a:spcPts val="0"/>
                        </a:spcBef>
                        <a:spcAft>
                          <a:spcPts val="0"/>
                        </a:spcAft>
                        <a:buNone/>
                      </a:pP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baseline="0" dirty="0" smtClean="0"/>
                        <a:t>Male Sex</a:t>
                      </a:r>
                      <a:endParaRPr sz="2800" dirty="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-1.94</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0.56</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-0.96</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0.28</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Clr>
                          <a:schemeClr val="dk1"/>
                        </a:buClr>
                        <a:buSzPts val="1100"/>
                        <a:buFont typeface="Arial"/>
                        <a:buNone/>
                      </a:pPr>
                      <a:r>
                        <a:rPr lang="en-US" sz="2800">
                          <a:solidFill>
                            <a:schemeClr val="dk1"/>
                          </a:solidFill>
                        </a:rPr>
                        <a:t>&lt;0.001</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993375">
                <a:tc>
                  <a:txBody>
                    <a:bodyPr/>
                    <a:lstStyle/>
                    <a:p>
                      <a:pPr marL="0" lvl="0" indent="0" rtl="0">
                        <a:spcBef>
                          <a:spcPts val="0"/>
                        </a:spcBef>
                        <a:spcAft>
                          <a:spcPts val="0"/>
                        </a:spcAft>
                        <a:buNone/>
                      </a:pP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a:t>Peripheral systolic BP (mmHg)</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0.89</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0.02</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15.83</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0.28</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Clr>
                          <a:schemeClr val="dk1"/>
                        </a:buClr>
                        <a:buSzPts val="1100"/>
                        <a:buFont typeface="Arial"/>
                        <a:buNone/>
                      </a:pPr>
                      <a:r>
                        <a:rPr lang="en-US" sz="2800">
                          <a:solidFill>
                            <a:schemeClr val="dk1"/>
                          </a:solidFill>
                        </a:rPr>
                        <a:t>&lt;0.001</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extLst>
                  <a:ext uri="{0D108BD9-81ED-4DB2-BD59-A6C34878D82A}">
                    <a16:rowId xmlns:a16="http://schemas.microsoft.com/office/drawing/2014/main" val="10004"/>
                  </a:ext>
                </a:extLst>
              </a:tr>
              <a:tr h="515075">
                <a:tc>
                  <a:txBody>
                    <a:bodyPr/>
                    <a:lstStyle/>
                    <a:p>
                      <a:pPr marL="0" lvl="0" indent="0" rtl="0">
                        <a:lnSpc>
                          <a:spcPct val="115000"/>
                        </a:lnSpc>
                        <a:spcBef>
                          <a:spcPts val="0"/>
                        </a:spcBef>
                        <a:spcAft>
                          <a:spcPts val="0"/>
                        </a:spcAft>
                        <a:buNone/>
                      </a:pPr>
                      <a:r>
                        <a:rPr lang="en-US" sz="2800" b="1"/>
                        <a:t>Diastolic</a:t>
                      </a:r>
                      <a:endParaRPr sz="2800" b="1"/>
                    </a:p>
                  </a:txBody>
                  <a:tcPr marL="91425" marR="9142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0.935</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714500">
                <a:tc>
                  <a:txBody>
                    <a:bodyPr/>
                    <a:lstStyle/>
                    <a:p>
                      <a:pPr marL="0" lvl="0" indent="0" rtl="0">
                        <a:spcBef>
                          <a:spcPts val="0"/>
                        </a:spcBef>
                        <a:spcAft>
                          <a:spcPts val="0"/>
                        </a:spcAft>
                        <a:buNone/>
                      </a:pP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a:t>Intercept</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0.57</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1.20</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0.57</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1.20</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0.632</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extLst>
                  <a:ext uri="{0D108BD9-81ED-4DB2-BD59-A6C34878D82A}">
                    <a16:rowId xmlns:a16="http://schemas.microsoft.com/office/drawing/2014/main" val="10006"/>
                  </a:ext>
                </a:extLst>
              </a:tr>
              <a:tr h="598775">
                <a:tc>
                  <a:txBody>
                    <a:bodyPr/>
                    <a:lstStyle/>
                    <a:p>
                      <a:pPr marL="0" lvl="0" indent="0" rtl="0">
                        <a:spcBef>
                          <a:spcPts val="0"/>
                        </a:spcBef>
                        <a:spcAft>
                          <a:spcPts val="0"/>
                        </a:spcAft>
                        <a:buNone/>
                      </a:pP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a:t>Total cholesterol (mg/dL)</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0.01</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0.003</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0.29</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0.11</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2800"/>
                        <a:t>0.011</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1220775">
                <a:tc>
                  <a:txBody>
                    <a:bodyPr/>
                    <a:lstStyle/>
                    <a:p>
                      <a:pPr marL="0" lvl="0" indent="0" rtl="0">
                        <a:spcBef>
                          <a:spcPts val="0"/>
                        </a:spcBef>
                        <a:spcAft>
                          <a:spcPts val="0"/>
                        </a:spcAft>
                        <a:buNone/>
                      </a:pPr>
                      <a:endParaRPr sz="2800" b="1"/>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rtl="0">
                        <a:lnSpc>
                          <a:spcPct val="115000"/>
                        </a:lnSpc>
                        <a:spcBef>
                          <a:spcPts val="0"/>
                        </a:spcBef>
                        <a:spcAft>
                          <a:spcPts val="0"/>
                        </a:spcAft>
                        <a:buNone/>
                      </a:pPr>
                      <a:r>
                        <a:rPr lang="en-US" sz="2800"/>
                        <a:t>Peripheral diastolic BP (mmHg)</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0.99</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0.02</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7.37</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None/>
                      </a:pPr>
                      <a:r>
                        <a:rPr lang="en-US" sz="2800"/>
                        <a:t>0.11</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lnSpc>
                          <a:spcPct val="115000"/>
                        </a:lnSpc>
                        <a:spcBef>
                          <a:spcPts val="0"/>
                        </a:spcBef>
                        <a:spcAft>
                          <a:spcPts val="0"/>
                        </a:spcAft>
                        <a:buClr>
                          <a:schemeClr val="dk1"/>
                        </a:buClr>
                        <a:buSzPts val="1100"/>
                        <a:buFont typeface="Arial"/>
                        <a:buNone/>
                      </a:pPr>
                      <a:r>
                        <a:rPr lang="en-US" sz="2800">
                          <a:solidFill>
                            <a:schemeClr val="dk1"/>
                          </a:solidFill>
                        </a:rPr>
                        <a:t>&lt;0.001</a:t>
                      </a: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lvl="0" indent="0" rtl="0">
                        <a:spcBef>
                          <a:spcPts val="0"/>
                        </a:spcBef>
                        <a:spcAft>
                          <a:spcPts val="0"/>
                        </a:spcAft>
                        <a:buNone/>
                      </a:pPr>
                      <a:endParaRPr sz="28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extLst>
                  <a:ext uri="{0D108BD9-81ED-4DB2-BD59-A6C34878D82A}">
                    <a16:rowId xmlns:a16="http://schemas.microsoft.com/office/drawing/2014/main" val="10008"/>
                  </a:ext>
                </a:extLst>
              </a:tr>
            </a:tbl>
          </a:graphicData>
        </a:graphic>
      </p:graphicFrame>
      <p:graphicFrame>
        <p:nvGraphicFramePr>
          <p:cNvPr id="101" name="Shape 101"/>
          <p:cNvGraphicFramePr/>
          <p:nvPr>
            <p:extLst>
              <p:ext uri="{D42A27DB-BD31-4B8C-83A1-F6EECF244321}">
                <p14:modId xmlns:p14="http://schemas.microsoft.com/office/powerpoint/2010/main" val="621658473"/>
              </p:ext>
            </p:extLst>
          </p:nvPr>
        </p:nvGraphicFramePr>
        <p:xfrm>
          <a:off x="33639813" y="5116500"/>
          <a:ext cx="16563725" cy="18222445"/>
        </p:xfrm>
        <a:graphic>
          <a:graphicData uri="http://schemas.openxmlformats.org/drawingml/2006/table">
            <a:tbl>
              <a:tblPr>
                <a:noFill/>
                <a:tableStyleId>{5EDDC5AF-99A7-451A-A44B-2995C49A50DE}</a:tableStyleId>
              </a:tblPr>
              <a:tblGrid>
                <a:gridCol w="8115875">
                  <a:extLst>
                    <a:ext uri="{9D8B030D-6E8A-4147-A177-3AD203B41FA5}">
                      <a16:colId xmlns:a16="http://schemas.microsoft.com/office/drawing/2014/main" val="20000"/>
                    </a:ext>
                  </a:extLst>
                </a:gridCol>
                <a:gridCol w="2111850">
                  <a:extLst>
                    <a:ext uri="{9D8B030D-6E8A-4147-A177-3AD203B41FA5}">
                      <a16:colId xmlns:a16="http://schemas.microsoft.com/office/drawing/2014/main" val="20001"/>
                    </a:ext>
                  </a:extLst>
                </a:gridCol>
                <a:gridCol w="1644800">
                  <a:extLst>
                    <a:ext uri="{9D8B030D-6E8A-4147-A177-3AD203B41FA5}">
                      <a16:colId xmlns:a16="http://schemas.microsoft.com/office/drawing/2014/main" val="20002"/>
                    </a:ext>
                  </a:extLst>
                </a:gridCol>
                <a:gridCol w="1679600">
                  <a:extLst>
                    <a:ext uri="{9D8B030D-6E8A-4147-A177-3AD203B41FA5}">
                      <a16:colId xmlns:a16="http://schemas.microsoft.com/office/drawing/2014/main" val="20003"/>
                    </a:ext>
                  </a:extLst>
                </a:gridCol>
                <a:gridCol w="1505800">
                  <a:extLst>
                    <a:ext uri="{9D8B030D-6E8A-4147-A177-3AD203B41FA5}">
                      <a16:colId xmlns:a16="http://schemas.microsoft.com/office/drawing/2014/main" val="20004"/>
                    </a:ext>
                  </a:extLst>
                </a:gridCol>
                <a:gridCol w="1505800">
                  <a:extLst>
                    <a:ext uri="{9D8B030D-6E8A-4147-A177-3AD203B41FA5}">
                      <a16:colId xmlns:a16="http://schemas.microsoft.com/office/drawing/2014/main" val="20005"/>
                    </a:ext>
                  </a:extLst>
                </a:gridCol>
              </a:tblGrid>
              <a:tr h="1361278">
                <a:tc>
                  <a:txBody>
                    <a:bodyPr/>
                    <a:lstStyle/>
                    <a:p>
                      <a:pPr marL="0" lvl="0" indent="0" algn="ctr" rtl="0">
                        <a:lnSpc>
                          <a:spcPct val="115000"/>
                        </a:lnSpc>
                        <a:spcBef>
                          <a:spcPts val="0"/>
                        </a:spcBef>
                        <a:spcAft>
                          <a:spcPts val="0"/>
                        </a:spcAft>
                        <a:buNone/>
                      </a:pPr>
                      <a:r>
                        <a:rPr lang="en-US" sz="2400" b="1" dirty="0" smtClean="0"/>
                        <a:t>Central Systolic Blood Pressure</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Parameter</a:t>
                      </a:r>
                      <a:endParaRPr sz="2400" b="1"/>
                    </a:p>
                    <a:p>
                      <a:pPr marL="0" lvl="0" indent="0" algn="ctr" rtl="0">
                        <a:lnSpc>
                          <a:spcPct val="115000"/>
                        </a:lnSpc>
                        <a:spcBef>
                          <a:spcPts val="0"/>
                        </a:spcBef>
                        <a:spcAft>
                          <a:spcPts val="0"/>
                        </a:spcAft>
                        <a:buNone/>
                      </a:pPr>
                      <a:r>
                        <a:rPr lang="en-US" sz="2400" b="1"/>
                        <a:t>Estimate</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Standard</a:t>
                      </a:r>
                      <a:endParaRPr sz="2400" b="1"/>
                    </a:p>
                    <a:p>
                      <a:pPr marL="0" lvl="0" indent="0" algn="ctr" rtl="0">
                        <a:lnSpc>
                          <a:spcPct val="115000"/>
                        </a:lnSpc>
                        <a:spcBef>
                          <a:spcPts val="0"/>
                        </a:spcBef>
                        <a:spcAft>
                          <a:spcPts val="0"/>
                        </a:spcAft>
                        <a:buNone/>
                      </a:pPr>
                      <a:r>
                        <a:rPr lang="en-US" sz="2400" b="1"/>
                        <a:t>Error</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STD Parameter</a:t>
                      </a:r>
                      <a:endParaRPr sz="2400" b="1"/>
                    </a:p>
                    <a:p>
                      <a:pPr marL="0" lvl="0" indent="0" algn="ctr" rtl="0">
                        <a:lnSpc>
                          <a:spcPct val="115000"/>
                        </a:lnSpc>
                        <a:spcBef>
                          <a:spcPts val="0"/>
                        </a:spcBef>
                        <a:spcAft>
                          <a:spcPts val="0"/>
                        </a:spcAft>
                        <a:buNone/>
                      </a:pPr>
                      <a:r>
                        <a:rPr lang="en-US" sz="2400" b="1"/>
                        <a:t>Estimate</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STD Standard</a:t>
                      </a:r>
                      <a:endParaRPr sz="2400" b="1"/>
                    </a:p>
                    <a:p>
                      <a:pPr marL="0" lvl="0" indent="0" algn="ctr" rtl="0">
                        <a:lnSpc>
                          <a:spcPct val="115000"/>
                        </a:lnSpc>
                        <a:spcBef>
                          <a:spcPts val="0"/>
                        </a:spcBef>
                        <a:spcAft>
                          <a:spcPts val="0"/>
                        </a:spcAft>
                        <a:buNone/>
                      </a:pPr>
                      <a:r>
                        <a:rPr lang="en-US" sz="2400" b="1"/>
                        <a:t>Error</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Pr &gt; |t|</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extLst>
                  <a:ext uri="{0D108BD9-81ED-4DB2-BD59-A6C34878D82A}">
                    <a16:rowId xmlns:a16="http://schemas.microsoft.com/office/drawing/2014/main" val="10000"/>
                  </a:ext>
                </a:extLst>
              </a:tr>
              <a:tr h="479563">
                <a:tc>
                  <a:txBody>
                    <a:bodyPr/>
                    <a:lstStyle/>
                    <a:p>
                      <a:pPr marL="0" lvl="0" indent="0" rtl="0">
                        <a:lnSpc>
                          <a:spcPct val="115000"/>
                        </a:lnSpc>
                        <a:spcBef>
                          <a:spcPts val="0"/>
                        </a:spcBef>
                        <a:spcAft>
                          <a:spcPts val="0"/>
                        </a:spcAft>
                        <a:buNone/>
                      </a:pPr>
                      <a:r>
                        <a:rPr lang="en-US" sz="2400" b="1" dirty="0"/>
                        <a:t>Age (years)</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0.54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0.16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3.16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0.94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b="1"/>
                        <a:t>&lt;0.001</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01"/>
                  </a:ext>
                </a:extLst>
              </a:tr>
              <a:tr h="479563">
                <a:tc>
                  <a:txBody>
                    <a:bodyPr/>
                    <a:lstStyle/>
                    <a:p>
                      <a:pPr marL="0" lvl="0" indent="0" rtl="0">
                        <a:lnSpc>
                          <a:spcPct val="115000"/>
                        </a:lnSpc>
                        <a:spcBef>
                          <a:spcPts val="0"/>
                        </a:spcBef>
                        <a:spcAft>
                          <a:spcPts val="0"/>
                        </a:spcAft>
                        <a:buNone/>
                      </a:pPr>
                      <a:r>
                        <a:rPr lang="en-US" sz="2400" b="1" dirty="0" smtClean="0"/>
                        <a:t>Male Sex</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1.31</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1.92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0.65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0.95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0.495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02"/>
                  </a:ext>
                </a:extLst>
              </a:tr>
              <a:tr h="1027891">
                <a:tc>
                  <a:txBody>
                    <a:bodyPr/>
                    <a:lstStyle/>
                    <a:p>
                      <a:pPr marL="0" lvl="0" indent="0" rtl="0">
                        <a:lnSpc>
                          <a:spcPct val="115000"/>
                        </a:lnSpc>
                        <a:spcBef>
                          <a:spcPts val="0"/>
                        </a:spcBef>
                        <a:spcAft>
                          <a:spcPts val="0"/>
                        </a:spcAft>
                        <a:buNone/>
                      </a:pPr>
                      <a:r>
                        <a:rPr lang="en-US" sz="2400" b="1" dirty="0" smtClean="0"/>
                        <a:t>Heavy Alcohol </a:t>
                      </a:r>
                      <a:r>
                        <a:rPr lang="en-US" sz="2400" b="1" dirty="0"/>
                        <a:t>Consumption </a:t>
                      </a:r>
                      <a:r>
                        <a:rPr lang="en-US" sz="2400" b="1" dirty="0" smtClean="0"/>
                        <a:t>(heavy drinker, yes or no; </a:t>
                      </a:r>
                      <a:r>
                        <a:rPr lang="en-US" sz="2400" b="1" dirty="0" smtClean="0"/>
                        <a:t>&gt;14 </a:t>
                      </a:r>
                      <a:r>
                        <a:rPr lang="en-US" sz="2400" b="1" dirty="0" smtClean="0"/>
                        <a:t>drinks/week for men, </a:t>
                      </a:r>
                      <a:r>
                        <a:rPr lang="en-US" sz="2400" b="1" dirty="0" smtClean="0"/>
                        <a:t>&gt;7 </a:t>
                      </a:r>
                      <a:r>
                        <a:rPr lang="en-US" sz="2400" b="1" dirty="0" smtClean="0"/>
                        <a:t>drinks/week for women</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0.78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3.12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0.24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0.95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0.802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03"/>
                  </a:ext>
                </a:extLst>
              </a:tr>
              <a:tr h="479563">
                <a:tc>
                  <a:txBody>
                    <a:bodyPr/>
                    <a:lstStyle/>
                    <a:p>
                      <a:pPr marL="0" lvl="0" indent="0" rtl="0">
                        <a:lnSpc>
                          <a:spcPct val="115000"/>
                        </a:lnSpc>
                        <a:spcBef>
                          <a:spcPts val="0"/>
                        </a:spcBef>
                        <a:spcAft>
                          <a:spcPts val="0"/>
                        </a:spcAft>
                        <a:buNone/>
                      </a:pPr>
                      <a:r>
                        <a:rPr lang="en-US" sz="2400" b="1" dirty="0"/>
                        <a:t>Smoking (current, yes or no)</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5.18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9.56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0.51</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0.95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0.589</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04"/>
                  </a:ext>
                </a:extLst>
              </a:tr>
              <a:tr h="479563">
                <a:tc>
                  <a:txBody>
                    <a:bodyPr/>
                    <a:lstStyle/>
                    <a:p>
                      <a:pPr marL="0" lvl="0" indent="0" rtl="0">
                        <a:lnSpc>
                          <a:spcPct val="115000"/>
                        </a:lnSpc>
                        <a:spcBef>
                          <a:spcPts val="0"/>
                        </a:spcBef>
                        <a:spcAft>
                          <a:spcPts val="0"/>
                        </a:spcAft>
                        <a:buNone/>
                      </a:pPr>
                      <a:r>
                        <a:rPr lang="en-US" sz="2400" b="1" dirty="0"/>
                        <a:t>Weight (kg)</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0.12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0.06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1.93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0.94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b="1"/>
                        <a:t>0.041</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05"/>
                  </a:ext>
                </a:extLst>
              </a:tr>
              <a:tr h="479563">
                <a:tc>
                  <a:txBody>
                    <a:bodyPr/>
                    <a:lstStyle/>
                    <a:p>
                      <a:pPr marL="0" lvl="0" indent="0" rtl="0">
                        <a:lnSpc>
                          <a:spcPct val="115000"/>
                        </a:lnSpc>
                        <a:spcBef>
                          <a:spcPts val="0"/>
                        </a:spcBef>
                        <a:spcAft>
                          <a:spcPts val="0"/>
                        </a:spcAft>
                        <a:buNone/>
                      </a:pPr>
                      <a:r>
                        <a:rPr lang="en-US" sz="2400" b="1" dirty="0"/>
                        <a:t>Percent Body Fat (%)</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0.24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0.12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1.86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0.94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b="1"/>
                        <a:t>0.049</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06"/>
                  </a:ext>
                </a:extLst>
              </a:tr>
              <a:tr h="479563">
                <a:tc>
                  <a:txBody>
                    <a:bodyPr/>
                    <a:lstStyle/>
                    <a:p>
                      <a:pPr marL="0" lvl="0" indent="0" rtl="0">
                        <a:lnSpc>
                          <a:spcPct val="115000"/>
                        </a:lnSpc>
                        <a:spcBef>
                          <a:spcPts val="0"/>
                        </a:spcBef>
                        <a:spcAft>
                          <a:spcPts val="0"/>
                        </a:spcAft>
                        <a:buNone/>
                      </a:pPr>
                      <a:r>
                        <a:rPr lang="en-US" sz="2400" b="1" dirty="0"/>
                        <a:t>Total Cholesterol (mg/dl)</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0.05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0.03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1.93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0.94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b="1"/>
                        <a:t>0.042</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07"/>
                  </a:ext>
                </a:extLst>
              </a:tr>
              <a:tr h="479563">
                <a:tc>
                  <a:txBody>
                    <a:bodyPr/>
                    <a:lstStyle/>
                    <a:p>
                      <a:pPr marL="0" lvl="0" indent="0" rtl="0">
                        <a:lnSpc>
                          <a:spcPct val="115000"/>
                        </a:lnSpc>
                        <a:spcBef>
                          <a:spcPts val="0"/>
                        </a:spcBef>
                        <a:spcAft>
                          <a:spcPts val="0"/>
                        </a:spcAft>
                        <a:buNone/>
                      </a:pPr>
                      <a:r>
                        <a:rPr lang="en-US" sz="2400" b="1" dirty="0"/>
                        <a:t>Fasting Glucose (mg/dl)</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0.15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0.06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2.32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0.94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b="1"/>
                        <a:t>0.014</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08"/>
                  </a:ext>
                </a:extLst>
              </a:tr>
              <a:tr h="671191">
                <a:tc>
                  <a:txBody>
                    <a:bodyPr/>
                    <a:lstStyle/>
                    <a:p>
                      <a:pPr marL="0" lvl="0" indent="0" rtl="0">
                        <a:lnSpc>
                          <a:spcPct val="115000"/>
                        </a:lnSpc>
                        <a:spcBef>
                          <a:spcPts val="0"/>
                        </a:spcBef>
                        <a:spcAft>
                          <a:spcPts val="0"/>
                        </a:spcAft>
                        <a:buNone/>
                      </a:pPr>
                      <a:r>
                        <a:rPr lang="en-US" sz="2400" b="1" dirty="0"/>
                        <a:t>Resting Heart Rate (beats/min)</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-0.15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0.09</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-1.56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0.96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0.104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09"/>
                  </a:ext>
                </a:extLst>
              </a:tr>
              <a:tr h="671191">
                <a:tc>
                  <a:txBody>
                    <a:bodyPr/>
                    <a:lstStyle/>
                    <a:p>
                      <a:pPr marL="0" lvl="0" indent="0" rtl="0">
                        <a:lnSpc>
                          <a:spcPct val="115000"/>
                        </a:lnSpc>
                        <a:spcBef>
                          <a:spcPts val="0"/>
                        </a:spcBef>
                        <a:spcAft>
                          <a:spcPts val="0"/>
                        </a:spcAft>
                        <a:buNone/>
                      </a:pPr>
                      <a:r>
                        <a:rPr lang="en-US" sz="2400" b="1" dirty="0"/>
                        <a:t>Steps per day (per 1000 steps)</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-0.63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0.34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-1.78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0.95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0.061</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10"/>
                  </a:ext>
                </a:extLst>
              </a:tr>
              <a:tr h="479563">
                <a:tc>
                  <a:txBody>
                    <a:bodyPr/>
                    <a:lstStyle/>
                    <a:p>
                      <a:pPr marL="0" lvl="0" indent="0" rtl="0">
                        <a:lnSpc>
                          <a:spcPct val="115000"/>
                        </a:lnSpc>
                        <a:spcBef>
                          <a:spcPts val="0"/>
                        </a:spcBef>
                        <a:spcAft>
                          <a:spcPts val="0"/>
                        </a:spcAft>
                        <a:buNone/>
                      </a:pPr>
                      <a:r>
                        <a:rPr lang="en-US" sz="2400" b="1" dirty="0" smtClean="0"/>
                        <a:t>Cardiorespiratory </a:t>
                      </a:r>
                      <a:r>
                        <a:rPr lang="en-US" sz="2400" b="1" dirty="0"/>
                        <a:t>Fitness: 400m walk (minutes)</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3.39</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1.18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2.70</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0.94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b="1"/>
                        <a:t>0.004</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11"/>
                  </a:ext>
                </a:extLst>
              </a:tr>
              <a:tr h="671191">
                <a:tc>
                  <a:txBody>
                    <a:bodyPr/>
                    <a:lstStyle/>
                    <a:p>
                      <a:pPr marL="0" lvl="0" indent="0" rtl="0">
                        <a:lnSpc>
                          <a:spcPct val="115000"/>
                        </a:lnSpc>
                        <a:spcBef>
                          <a:spcPts val="0"/>
                        </a:spcBef>
                        <a:spcAft>
                          <a:spcPts val="0"/>
                        </a:spcAft>
                        <a:buNone/>
                      </a:pPr>
                      <a:r>
                        <a:rPr lang="en-US" sz="2400" b="1" dirty="0"/>
                        <a:t>Grip Strength (per 5kg)</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-0.70</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0.50</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-1.34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0.95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0.158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12"/>
                  </a:ext>
                </a:extLst>
              </a:tr>
              <a:tr h="479563">
                <a:tc>
                  <a:txBody>
                    <a:bodyPr/>
                    <a:lstStyle/>
                    <a:p>
                      <a:pPr marL="0" lvl="0" indent="0" rtl="0">
                        <a:lnSpc>
                          <a:spcPct val="115000"/>
                        </a:lnSpc>
                        <a:spcBef>
                          <a:spcPts val="0"/>
                        </a:spcBef>
                        <a:spcAft>
                          <a:spcPts val="0"/>
                        </a:spcAft>
                        <a:buNone/>
                      </a:pPr>
                      <a:r>
                        <a:rPr lang="en-US" sz="2400" b="1" dirty="0"/>
                        <a:t>Self-reported Sitting Time (hours/day)</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0.20</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0.19</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1.02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0.95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0.285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13"/>
                  </a:ext>
                </a:extLst>
              </a:tr>
              <a:tr h="479563">
                <a:tc>
                  <a:txBody>
                    <a:bodyPr/>
                    <a:lstStyle/>
                    <a:p>
                      <a:pPr marL="0" lvl="0" indent="0" rtl="0">
                        <a:lnSpc>
                          <a:spcPct val="115000"/>
                        </a:lnSpc>
                        <a:spcBef>
                          <a:spcPts val="0"/>
                        </a:spcBef>
                        <a:spcAft>
                          <a:spcPts val="0"/>
                        </a:spcAft>
                        <a:buNone/>
                      </a:pPr>
                      <a:r>
                        <a:rPr lang="en-US" sz="2400" b="1" dirty="0"/>
                        <a:t>Peripheral Systolic Blood Pressure (mmHg)</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0.88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0.02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15.73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0.28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b="1"/>
                        <a:t>&lt;0.001</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14"/>
                  </a:ext>
                </a:extLst>
              </a:tr>
              <a:tr h="1361278">
                <a:tc>
                  <a:txBody>
                    <a:bodyPr/>
                    <a:lstStyle/>
                    <a:p>
                      <a:pPr marL="0" lvl="0" indent="0" algn="ctr" rtl="0">
                        <a:lnSpc>
                          <a:spcPct val="115000"/>
                        </a:lnSpc>
                        <a:spcBef>
                          <a:spcPts val="0"/>
                        </a:spcBef>
                        <a:spcAft>
                          <a:spcPts val="0"/>
                        </a:spcAft>
                        <a:buNone/>
                      </a:pPr>
                      <a:r>
                        <a:rPr lang="en-US" sz="2400" b="1" dirty="0" smtClean="0"/>
                        <a:t>Central Diastolic Blood Pressure</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Parameter</a:t>
                      </a:r>
                      <a:endParaRPr sz="2400" b="1"/>
                    </a:p>
                    <a:p>
                      <a:pPr marL="0" lvl="0" indent="0" algn="ctr" rtl="0">
                        <a:lnSpc>
                          <a:spcPct val="115000"/>
                        </a:lnSpc>
                        <a:spcBef>
                          <a:spcPts val="0"/>
                        </a:spcBef>
                        <a:spcAft>
                          <a:spcPts val="0"/>
                        </a:spcAft>
                        <a:buNone/>
                      </a:pPr>
                      <a:r>
                        <a:rPr lang="en-US" sz="2400" b="1"/>
                        <a:t>Estimate</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Standard</a:t>
                      </a:r>
                      <a:endParaRPr sz="2400" b="1"/>
                    </a:p>
                    <a:p>
                      <a:pPr marL="0" lvl="0" indent="0" algn="ctr" rtl="0">
                        <a:lnSpc>
                          <a:spcPct val="115000"/>
                        </a:lnSpc>
                        <a:spcBef>
                          <a:spcPts val="0"/>
                        </a:spcBef>
                        <a:spcAft>
                          <a:spcPts val="0"/>
                        </a:spcAft>
                        <a:buNone/>
                      </a:pPr>
                      <a:r>
                        <a:rPr lang="en-US" sz="2400" b="1"/>
                        <a:t>Error</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STD Parameter</a:t>
                      </a:r>
                      <a:endParaRPr sz="2400" b="1"/>
                    </a:p>
                    <a:p>
                      <a:pPr marL="0" lvl="0" indent="0" algn="ctr" rtl="0">
                        <a:lnSpc>
                          <a:spcPct val="115000"/>
                        </a:lnSpc>
                        <a:spcBef>
                          <a:spcPts val="0"/>
                        </a:spcBef>
                        <a:spcAft>
                          <a:spcPts val="0"/>
                        </a:spcAft>
                        <a:buNone/>
                      </a:pPr>
                      <a:r>
                        <a:rPr lang="en-US" sz="2400" b="1"/>
                        <a:t>Estimate</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STD Standard</a:t>
                      </a:r>
                      <a:endParaRPr sz="2400" b="1"/>
                    </a:p>
                    <a:p>
                      <a:pPr marL="0" lvl="0" indent="0" algn="ctr" rtl="0">
                        <a:lnSpc>
                          <a:spcPct val="115000"/>
                        </a:lnSpc>
                        <a:spcBef>
                          <a:spcPts val="0"/>
                        </a:spcBef>
                        <a:spcAft>
                          <a:spcPts val="0"/>
                        </a:spcAft>
                        <a:buNone/>
                      </a:pPr>
                      <a:r>
                        <a:rPr lang="en-US" sz="2400" b="1"/>
                        <a:t>Error</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b="1"/>
                        <a:t>Pr &gt; |t|</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EA9999"/>
                    </a:solidFill>
                  </a:tcPr>
                </a:tc>
                <a:extLst>
                  <a:ext uri="{0D108BD9-81ED-4DB2-BD59-A6C34878D82A}">
                    <a16:rowId xmlns:a16="http://schemas.microsoft.com/office/drawing/2014/main" val="10015"/>
                  </a:ext>
                </a:extLst>
              </a:tr>
              <a:tr h="496892">
                <a:tc>
                  <a:txBody>
                    <a:bodyPr/>
                    <a:lstStyle/>
                    <a:p>
                      <a:pPr marL="0" lvl="0" indent="0" rtl="0">
                        <a:lnSpc>
                          <a:spcPct val="115000"/>
                        </a:lnSpc>
                        <a:spcBef>
                          <a:spcPts val="0"/>
                        </a:spcBef>
                        <a:spcAft>
                          <a:spcPts val="0"/>
                        </a:spcAft>
                        <a:buNone/>
                      </a:pPr>
                      <a:r>
                        <a:rPr lang="en-US" sz="2400" b="1" dirty="0"/>
                        <a:t>Age (years)</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-0.05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0.08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-0.28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0.45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0.533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16"/>
                  </a:ext>
                </a:extLst>
              </a:tr>
              <a:tr h="479563">
                <a:tc>
                  <a:txBody>
                    <a:bodyPr/>
                    <a:lstStyle/>
                    <a:p>
                      <a:pPr marL="0" lvl="0" indent="0" rtl="0">
                        <a:lnSpc>
                          <a:spcPct val="115000"/>
                        </a:lnSpc>
                        <a:spcBef>
                          <a:spcPts val="0"/>
                        </a:spcBef>
                        <a:spcAft>
                          <a:spcPts val="0"/>
                        </a:spcAft>
                        <a:buNone/>
                      </a:pPr>
                      <a:r>
                        <a:rPr lang="en-US" sz="2400" b="1" dirty="0" smtClean="0"/>
                        <a:t>Male Sex</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0.94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0.89</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0.47</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0.292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17"/>
                  </a:ext>
                </a:extLst>
              </a:tr>
              <a:tr h="1027891">
                <a:tc>
                  <a:txBody>
                    <a:bodyPr/>
                    <a:lstStyle/>
                    <a:p>
                      <a:pPr marL="0" lvl="0" indent="0" rtl="0">
                        <a:lnSpc>
                          <a:spcPct val="115000"/>
                        </a:lnSpc>
                        <a:spcBef>
                          <a:spcPts val="0"/>
                        </a:spcBef>
                        <a:spcAft>
                          <a:spcPts val="0"/>
                        </a:spcAft>
                        <a:buNone/>
                      </a:pPr>
                      <a:r>
                        <a:rPr lang="en-US" sz="2400" b="1" dirty="0" smtClean="0"/>
                        <a:t>Heavy Alcohol </a:t>
                      </a:r>
                      <a:r>
                        <a:rPr lang="en-US" sz="2400" b="1" dirty="0"/>
                        <a:t>Consumption </a:t>
                      </a:r>
                      <a:r>
                        <a:rPr lang="en-US" sz="2400" b="1" dirty="0" smtClean="0"/>
                        <a:t>(heavy drinker, yes or no; </a:t>
                      </a:r>
                      <a:r>
                        <a:rPr lang="en-US" sz="2400" b="1" dirty="0" smtClean="0"/>
                        <a:t>&gt;14 </a:t>
                      </a:r>
                      <a:r>
                        <a:rPr lang="en-US" sz="2400" b="1" dirty="0" smtClean="0"/>
                        <a:t>drinks/week for men, </a:t>
                      </a:r>
                      <a:r>
                        <a:rPr lang="en-US" sz="2400" b="1" dirty="0" smtClean="0"/>
                        <a:t>&gt;7 </a:t>
                      </a:r>
                      <a:r>
                        <a:rPr lang="en-US" sz="2400" b="1" dirty="0" smtClean="0"/>
                        <a:t>drinks/week for women</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0.27</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1.46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0.08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0.853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18"/>
                  </a:ext>
                </a:extLst>
              </a:tr>
              <a:tr h="671191">
                <a:tc>
                  <a:txBody>
                    <a:bodyPr/>
                    <a:lstStyle/>
                    <a:p>
                      <a:pPr marL="0" lvl="0" indent="0" rtl="0">
                        <a:lnSpc>
                          <a:spcPct val="115000"/>
                        </a:lnSpc>
                        <a:spcBef>
                          <a:spcPts val="0"/>
                        </a:spcBef>
                        <a:spcAft>
                          <a:spcPts val="0"/>
                        </a:spcAft>
                        <a:buNone/>
                      </a:pPr>
                      <a:r>
                        <a:rPr lang="en-US" sz="2400" b="1" dirty="0"/>
                        <a:t>Smoking (current, yes or no)</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-1.18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4.45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-0.12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0.791</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19"/>
                  </a:ext>
                </a:extLst>
              </a:tr>
              <a:tr h="479563">
                <a:tc>
                  <a:txBody>
                    <a:bodyPr/>
                    <a:lstStyle/>
                    <a:p>
                      <a:pPr marL="0" lvl="0" indent="0" rtl="0">
                        <a:lnSpc>
                          <a:spcPct val="115000"/>
                        </a:lnSpc>
                        <a:spcBef>
                          <a:spcPts val="0"/>
                        </a:spcBef>
                        <a:spcAft>
                          <a:spcPts val="0"/>
                        </a:spcAft>
                        <a:buNone/>
                      </a:pPr>
                      <a:r>
                        <a:rPr lang="en-US" sz="2400" b="1" dirty="0"/>
                        <a:t>Weight (kg)</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0.12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0.03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1.92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0.43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b="1"/>
                        <a:t>&lt;0.001</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20"/>
                  </a:ext>
                </a:extLst>
              </a:tr>
              <a:tr h="479563">
                <a:tc>
                  <a:txBody>
                    <a:bodyPr/>
                    <a:lstStyle/>
                    <a:p>
                      <a:pPr marL="0" lvl="0" indent="0" rtl="0">
                        <a:lnSpc>
                          <a:spcPct val="115000"/>
                        </a:lnSpc>
                        <a:spcBef>
                          <a:spcPts val="0"/>
                        </a:spcBef>
                        <a:spcAft>
                          <a:spcPts val="0"/>
                        </a:spcAft>
                        <a:buNone/>
                      </a:pPr>
                      <a:r>
                        <a:rPr lang="en-US" sz="2400" b="1" dirty="0"/>
                        <a:t>Percent Body Fat (%)</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0.20</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0.06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1.54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0.43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b="1"/>
                        <a:t>&lt;0.001</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21"/>
                  </a:ext>
                </a:extLst>
              </a:tr>
              <a:tr h="479563">
                <a:tc>
                  <a:txBody>
                    <a:bodyPr/>
                    <a:lstStyle/>
                    <a:p>
                      <a:pPr marL="0" lvl="0" indent="0" rtl="0">
                        <a:lnSpc>
                          <a:spcPct val="115000"/>
                        </a:lnSpc>
                        <a:spcBef>
                          <a:spcPts val="0"/>
                        </a:spcBef>
                        <a:spcAft>
                          <a:spcPts val="0"/>
                        </a:spcAft>
                        <a:buNone/>
                      </a:pPr>
                      <a:r>
                        <a:rPr lang="en-US" sz="2400" b="1" dirty="0"/>
                        <a:t>Total Cholesterol (mg/dl)</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0.03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0.01</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1.25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b="1"/>
                        <a:t>0.005</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22"/>
                  </a:ext>
                </a:extLst>
              </a:tr>
              <a:tr h="479563">
                <a:tc>
                  <a:txBody>
                    <a:bodyPr/>
                    <a:lstStyle/>
                    <a:p>
                      <a:pPr marL="0" lvl="0" indent="0" rtl="0">
                        <a:lnSpc>
                          <a:spcPct val="115000"/>
                        </a:lnSpc>
                        <a:spcBef>
                          <a:spcPts val="0"/>
                        </a:spcBef>
                        <a:spcAft>
                          <a:spcPts val="0"/>
                        </a:spcAft>
                        <a:buNone/>
                      </a:pPr>
                      <a:r>
                        <a:rPr lang="en-US" sz="2400" b="1" dirty="0"/>
                        <a:t>Fasting Glucose (mg/dl)</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0.04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0.03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0.70</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0.114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23"/>
                  </a:ext>
                </a:extLst>
              </a:tr>
              <a:tr h="479563">
                <a:tc>
                  <a:txBody>
                    <a:bodyPr/>
                    <a:lstStyle/>
                    <a:p>
                      <a:pPr marL="0" lvl="0" indent="0" rtl="0">
                        <a:lnSpc>
                          <a:spcPct val="115000"/>
                        </a:lnSpc>
                        <a:spcBef>
                          <a:spcPts val="0"/>
                        </a:spcBef>
                        <a:spcAft>
                          <a:spcPts val="0"/>
                        </a:spcAft>
                        <a:buNone/>
                      </a:pPr>
                      <a:r>
                        <a:rPr lang="en-US" sz="2400" b="1" dirty="0"/>
                        <a:t>Resting Heart Rate (beats/min)</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0.14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0.04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1.42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b="1"/>
                        <a:t>0.002</a:t>
                      </a:r>
                      <a:endParaRPr sz="2400" b="1"/>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24"/>
                  </a:ext>
                </a:extLst>
              </a:tr>
              <a:tr h="671191">
                <a:tc>
                  <a:txBody>
                    <a:bodyPr/>
                    <a:lstStyle/>
                    <a:p>
                      <a:pPr marL="0" lvl="0" indent="0" rtl="0">
                        <a:lnSpc>
                          <a:spcPct val="115000"/>
                        </a:lnSpc>
                        <a:spcBef>
                          <a:spcPts val="0"/>
                        </a:spcBef>
                        <a:spcAft>
                          <a:spcPts val="0"/>
                        </a:spcAft>
                        <a:buNone/>
                      </a:pPr>
                      <a:r>
                        <a:rPr lang="en-US" sz="2400" b="1" dirty="0"/>
                        <a:t>Steps per day (per 1000 steps)</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-0.21</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0.16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-0.58</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0.192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25"/>
                  </a:ext>
                </a:extLst>
              </a:tr>
              <a:tr h="479563">
                <a:tc>
                  <a:txBody>
                    <a:bodyPr/>
                    <a:lstStyle/>
                    <a:p>
                      <a:pPr marL="0" lvl="0" indent="0" rtl="0">
                        <a:lnSpc>
                          <a:spcPct val="115000"/>
                        </a:lnSpc>
                        <a:spcBef>
                          <a:spcPts val="0"/>
                        </a:spcBef>
                        <a:spcAft>
                          <a:spcPts val="0"/>
                        </a:spcAft>
                        <a:buNone/>
                      </a:pPr>
                      <a:r>
                        <a:rPr lang="en-US" sz="2400" b="1" dirty="0" smtClean="0"/>
                        <a:t>Cardiorespiratory </a:t>
                      </a:r>
                      <a:r>
                        <a:rPr lang="en-US" sz="2400" b="1" dirty="0"/>
                        <a:t>Fitness: 400m walk (minutes)</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0.74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0.56</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0.59</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0.185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26"/>
                  </a:ext>
                </a:extLst>
              </a:tr>
              <a:tr h="479563">
                <a:tc>
                  <a:txBody>
                    <a:bodyPr/>
                    <a:lstStyle/>
                    <a:p>
                      <a:pPr marL="0" lvl="0" indent="0" rtl="0">
                        <a:lnSpc>
                          <a:spcPct val="115000"/>
                        </a:lnSpc>
                        <a:spcBef>
                          <a:spcPts val="0"/>
                        </a:spcBef>
                        <a:spcAft>
                          <a:spcPts val="0"/>
                        </a:spcAft>
                        <a:buNone/>
                      </a:pPr>
                      <a:r>
                        <a:rPr lang="en-US" sz="2400" b="1" dirty="0"/>
                        <a:t>Grip Strength (per 5kg)</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0.14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0.23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0.27</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0.545</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27"/>
                  </a:ext>
                </a:extLst>
              </a:tr>
              <a:tr h="479563">
                <a:tc>
                  <a:txBody>
                    <a:bodyPr/>
                    <a:lstStyle/>
                    <a:p>
                      <a:pPr marL="0" lvl="0" indent="0" rtl="0">
                        <a:lnSpc>
                          <a:spcPct val="115000"/>
                        </a:lnSpc>
                        <a:spcBef>
                          <a:spcPts val="0"/>
                        </a:spcBef>
                        <a:spcAft>
                          <a:spcPts val="0"/>
                        </a:spcAft>
                        <a:buNone/>
                      </a:pPr>
                      <a:r>
                        <a:rPr lang="en-US" sz="2400" b="1" dirty="0"/>
                        <a:t>Self-reported Sitting Time (hours/day)</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a:t>0.13</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0.09</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0.67</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0.44</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tc>
                  <a:txBody>
                    <a:bodyPr/>
                    <a:lstStyle/>
                    <a:p>
                      <a:pPr marL="0" lvl="0" indent="0" algn="ctr" rtl="0">
                        <a:lnSpc>
                          <a:spcPct val="115000"/>
                        </a:lnSpc>
                        <a:spcBef>
                          <a:spcPts val="0"/>
                        </a:spcBef>
                        <a:spcAft>
                          <a:spcPts val="0"/>
                        </a:spcAft>
                        <a:buNone/>
                      </a:pPr>
                      <a:r>
                        <a:rPr lang="en-US" sz="2400"/>
                        <a:t>0.129</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AFBFE"/>
                    </a:solidFill>
                  </a:tcPr>
                </a:tc>
                <a:extLst>
                  <a:ext uri="{0D108BD9-81ED-4DB2-BD59-A6C34878D82A}">
                    <a16:rowId xmlns:a16="http://schemas.microsoft.com/office/drawing/2014/main" val="10028"/>
                  </a:ext>
                </a:extLst>
              </a:tr>
              <a:tr h="479563">
                <a:tc>
                  <a:txBody>
                    <a:bodyPr/>
                    <a:lstStyle/>
                    <a:p>
                      <a:pPr marL="0" lvl="0" indent="0" rtl="0">
                        <a:lnSpc>
                          <a:spcPct val="115000"/>
                        </a:lnSpc>
                        <a:spcBef>
                          <a:spcPts val="0"/>
                        </a:spcBef>
                        <a:spcAft>
                          <a:spcPts val="0"/>
                        </a:spcAft>
                        <a:buNone/>
                      </a:pPr>
                      <a:r>
                        <a:rPr lang="en-US" sz="2400" b="1" dirty="0"/>
                        <a:t>Peripheral Diastolic Blood Pressure (mmHg)</a:t>
                      </a:r>
                      <a:endParaRPr sz="2400" b="1" dirty="0"/>
                    </a:p>
                  </a:txBody>
                  <a:tcPr marL="28575" marR="28575" marT="19050" marB="19050" anchor="b">
                    <a:lnL w="9525" cap="flat" cmpd="sng">
                      <a:solidFill>
                        <a:srgbClr val="CCCCCC"/>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9999"/>
                    </a:solidFill>
                  </a:tcPr>
                </a:tc>
                <a:tc>
                  <a:txBody>
                    <a:bodyPr/>
                    <a:lstStyle/>
                    <a:p>
                      <a:pPr marL="0" lvl="0" indent="0" algn="ctr" rtl="0">
                        <a:lnSpc>
                          <a:spcPct val="115000"/>
                        </a:lnSpc>
                        <a:spcBef>
                          <a:spcPts val="0"/>
                        </a:spcBef>
                        <a:spcAft>
                          <a:spcPts val="0"/>
                        </a:spcAft>
                        <a:buNone/>
                      </a:pPr>
                      <a:r>
                        <a:rPr lang="en-US" sz="2400" dirty="0"/>
                        <a:t>0.99</a:t>
                      </a:r>
                      <a:endParaRPr sz="2400" dirty="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0.02</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dirty="0"/>
                        <a:t>7.40</a:t>
                      </a:r>
                      <a:endParaRPr sz="2400" dirty="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a:t>0.11</a:t>
                      </a:r>
                      <a:endParaRPr sz="240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tc>
                  <a:txBody>
                    <a:bodyPr/>
                    <a:lstStyle/>
                    <a:p>
                      <a:pPr marL="0" lvl="0" indent="0" algn="ctr" rtl="0">
                        <a:lnSpc>
                          <a:spcPct val="115000"/>
                        </a:lnSpc>
                        <a:spcBef>
                          <a:spcPts val="0"/>
                        </a:spcBef>
                        <a:spcAft>
                          <a:spcPts val="0"/>
                        </a:spcAft>
                        <a:buNone/>
                      </a:pPr>
                      <a:r>
                        <a:rPr lang="en-US" sz="2400" b="1" dirty="0"/>
                        <a:t>&lt;0.001</a:t>
                      </a:r>
                      <a:endParaRPr sz="2400" b="1" dirty="0"/>
                    </a:p>
                  </a:txBody>
                  <a:tcPr marL="28575" marR="28575" marT="19050" marB="19050" anchor="b">
                    <a:lnL w="9525" cap="flat" cmpd="sng">
                      <a:solidFill>
                        <a:srgbClr val="C1C1C1"/>
                      </a:solidFill>
                      <a:prstDash val="solid"/>
                      <a:round/>
                      <a:headEnd type="none" w="sm" len="sm"/>
                      <a:tailEnd type="none" w="sm" len="sm"/>
                    </a:lnL>
                    <a:lnR w="9525" cap="flat" cmpd="sng">
                      <a:solidFill>
                        <a:srgbClr val="C1C1C1"/>
                      </a:solidFill>
                      <a:prstDash val="solid"/>
                      <a:round/>
                      <a:headEnd type="none" w="sm" len="sm"/>
                      <a:tailEnd type="none" w="sm" len="sm"/>
                    </a:lnR>
                    <a:lnT w="9525" cap="flat" cmpd="sng">
                      <a:solidFill>
                        <a:srgbClr val="C1C1C1"/>
                      </a:solidFill>
                      <a:prstDash val="solid"/>
                      <a:round/>
                      <a:headEnd type="none" w="sm" len="sm"/>
                      <a:tailEnd type="none" w="sm" len="sm"/>
                    </a:lnT>
                    <a:lnB w="9525" cap="flat" cmpd="sng">
                      <a:solidFill>
                        <a:srgbClr val="C1C1C1"/>
                      </a:solidFill>
                      <a:prstDash val="solid"/>
                      <a:round/>
                      <a:headEnd type="none" w="sm" len="sm"/>
                      <a:tailEnd type="none" w="sm" len="sm"/>
                    </a:lnB>
                    <a:solidFill>
                      <a:srgbClr val="F4CCCC"/>
                    </a:solidFill>
                  </a:tcPr>
                </a:tc>
                <a:extLst>
                  <a:ext uri="{0D108BD9-81ED-4DB2-BD59-A6C34878D82A}">
                    <a16:rowId xmlns:a16="http://schemas.microsoft.com/office/drawing/2014/main" val="10029"/>
                  </a:ext>
                </a:extLst>
              </a:tr>
            </a:tbl>
          </a:graphicData>
        </a:graphic>
      </p:graphicFrame>
      <p:graphicFrame>
        <p:nvGraphicFramePr>
          <p:cNvPr id="102" name="Shape 102"/>
          <p:cNvGraphicFramePr/>
          <p:nvPr>
            <p:extLst>
              <p:ext uri="{D42A27DB-BD31-4B8C-83A1-F6EECF244321}">
                <p14:modId xmlns:p14="http://schemas.microsoft.com/office/powerpoint/2010/main" val="3561998772"/>
              </p:ext>
            </p:extLst>
          </p:nvPr>
        </p:nvGraphicFramePr>
        <p:xfrm>
          <a:off x="15370245" y="7974400"/>
          <a:ext cx="17430355" cy="15126375"/>
        </p:xfrm>
        <a:graphic>
          <a:graphicData uri="http://schemas.openxmlformats.org/drawingml/2006/table">
            <a:tbl>
              <a:tblPr>
                <a:noFill/>
                <a:tableStyleId>{EAE90426-1DF7-4977-9F64-28C78AEDCB13}</a:tableStyleId>
              </a:tblPr>
              <a:tblGrid>
                <a:gridCol w="9152300">
                  <a:extLst>
                    <a:ext uri="{9D8B030D-6E8A-4147-A177-3AD203B41FA5}">
                      <a16:colId xmlns:a16="http://schemas.microsoft.com/office/drawing/2014/main" val="20000"/>
                    </a:ext>
                  </a:extLst>
                </a:gridCol>
                <a:gridCol w="8278055">
                  <a:extLst>
                    <a:ext uri="{9D8B030D-6E8A-4147-A177-3AD203B41FA5}">
                      <a16:colId xmlns:a16="http://schemas.microsoft.com/office/drawing/2014/main" val="20001"/>
                    </a:ext>
                  </a:extLst>
                </a:gridCol>
              </a:tblGrid>
              <a:tr h="630325">
                <a:tc>
                  <a:txBody>
                    <a:bodyPr/>
                    <a:lstStyle/>
                    <a:p>
                      <a:pPr marL="0" marR="0" lvl="0" indent="0" algn="ctr" rtl="0">
                        <a:spcBef>
                          <a:spcPts val="0"/>
                        </a:spcBef>
                        <a:spcAft>
                          <a:spcPts val="0"/>
                        </a:spcAft>
                        <a:buNone/>
                      </a:pPr>
                      <a:r>
                        <a:rPr lang="en-US" sz="2800" b="1" u="none" strike="noStrike" cap="none" dirty="0">
                          <a:solidFill>
                            <a:srgbClr val="000000"/>
                          </a:solidFill>
                        </a:rPr>
                        <a:t> </a:t>
                      </a:r>
                      <a:r>
                        <a:rPr lang="en-US" sz="2800" b="1" u="none" strike="noStrike" cap="none" dirty="0" smtClean="0">
                          <a:solidFill>
                            <a:srgbClr val="000000"/>
                          </a:solidFill>
                        </a:rPr>
                        <a:t>Characteristics</a:t>
                      </a:r>
                      <a:endParaRPr sz="2800" b="1" u="none" strike="noStrike" cap="none"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b="1" u="none" strike="noStrike" cap="none" dirty="0">
                          <a:solidFill>
                            <a:srgbClr val="000000"/>
                          </a:solidFill>
                        </a:rPr>
                        <a:t>All</a:t>
                      </a:r>
                      <a:endParaRPr sz="2800" b="1" u="none" strike="noStrike" cap="none"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EA9999"/>
                    </a:solidFill>
                  </a:tcPr>
                </a:tc>
                <a:extLst>
                  <a:ext uri="{0D108BD9-81ED-4DB2-BD59-A6C34878D82A}">
                    <a16:rowId xmlns:a16="http://schemas.microsoft.com/office/drawing/2014/main" val="10000"/>
                  </a:ext>
                </a:extLst>
              </a:tr>
              <a:tr h="630325">
                <a:tc>
                  <a:txBody>
                    <a:bodyPr/>
                    <a:lstStyle/>
                    <a:p>
                      <a:pPr marL="0" marR="0" lvl="0" indent="0" algn="l" rtl="0">
                        <a:spcBef>
                          <a:spcPts val="0"/>
                        </a:spcBef>
                        <a:spcAft>
                          <a:spcPts val="0"/>
                        </a:spcAft>
                        <a:buNone/>
                      </a:pPr>
                      <a:r>
                        <a:rPr lang="en-US" sz="2800" u="none" strike="noStrike" cap="none">
                          <a:solidFill>
                            <a:srgbClr val="000000"/>
                          </a:solidFill>
                        </a:rPr>
                        <a:t> </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u="none" strike="noStrike" cap="none">
                          <a:solidFill>
                            <a:srgbClr val="000000"/>
                          </a:solidFill>
                        </a:rPr>
                        <a:t>n=304</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1"/>
                  </a:ext>
                </a:extLst>
              </a:tr>
              <a:tr h="630325">
                <a:tc>
                  <a:txBody>
                    <a:bodyPr/>
                    <a:lstStyle/>
                    <a:p>
                      <a:pPr marL="0" marR="0" lvl="0" indent="0" algn="l" rtl="0">
                        <a:spcBef>
                          <a:spcPts val="0"/>
                        </a:spcBef>
                        <a:spcAft>
                          <a:spcPts val="0"/>
                        </a:spcAft>
                        <a:buNone/>
                      </a:pPr>
                      <a:r>
                        <a:rPr lang="en-US" sz="2800" b="1" u="none" strike="noStrike" cap="none">
                          <a:solidFill>
                            <a:srgbClr val="000000"/>
                          </a:solidFill>
                        </a:rPr>
                        <a:t>Age</a:t>
                      </a:r>
                      <a:endParaRPr sz="2800" b="1"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u="none" strike="noStrike" cap="none">
                          <a:solidFill>
                            <a:srgbClr val="000000"/>
                          </a:solidFill>
                        </a:rPr>
                        <a:t>7</a:t>
                      </a:r>
                      <a:r>
                        <a:rPr lang="en-US" sz="2800"/>
                        <a:t>4.2</a:t>
                      </a:r>
                      <a:r>
                        <a:rPr lang="en-US" sz="2800" u="none" strike="noStrike" cap="none">
                          <a:solidFill>
                            <a:srgbClr val="000000"/>
                          </a:solidFill>
                        </a:rPr>
                        <a:t> (5.8)</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02"/>
                  </a:ext>
                </a:extLst>
              </a:tr>
              <a:tr h="630325">
                <a:tc>
                  <a:txBody>
                    <a:bodyPr/>
                    <a:lstStyle/>
                    <a:p>
                      <a:pPr marL="0" marR="0" lvl="0" indent="0" algn="l" rtl="0">
                        <a:spcBef>
                          <a:spcPts val="0"/>
                        </a:spcBef>
                        <a:spcAft>
                          <a:spcPts val="0"/>
                        </a:spcAft>
                        <a:buNone/>
                      </a:pPr>
                      <a:r>
                        <a:rPr lang="en-US" sz="2800" b="1" u="none" strike="noStrike" cap="none" dirty="0">
                          <a:solidFill>
                            <a:srgbClr val="000000"/>
                          </a:solidFill>
                        </a:rPr>
                        <a:t>Sex</a:t>
                      </a:r>
                      <a:r>
                        <a:rPr lang="en-US" sz="2800" u="none" strike="noStrike" cap="none" dirty="0">
                          <a:solidFill>
                            <a:srgbClr val="000000"/>
                          </a:solidFill>
                        </a:rPr>
                        <a:t> (% </a:t>
                      </a:r>
                      <a:r>
                        <a:rPr lang="en-US" sz="2800" u="none" strike="noStrike" cap="none" dirty="0" smtClean="0">
                          <a:solidFill>
                            <a:srgbClr val="000000"/>
                          </a:solidFill>
                        </a:rPr>
                        <a:t>Male</a:t>
                      </a:r>
                      <a:r>
                        <a:rPr lang="en-US" sz="2800" u="none" strike="noStrike" cap="none" dirty="0">
                          <a:solidFill>
                            <a:srgbClr val="000000"/>
                          </a:solidFill>
                        </a:rPr>
                        <a:t>)</a:t>
                      </a:r>
                      <a:endParaRPr sz="2800" u="none" strike="noStrike" cap="none"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dirty="0" smtClean="0"/>
                        <a:t>127</a:t>
                      </a:r>
                      <a:r>
                        <a:rPr lang="en-US" sz="2800" u="none" strike="noStrike" cap="none" dirty="0" smtClean="0">
                          <a:solidFill>
                            <a:srgbClr val="000000"/>
                          </a:solidFill>
                        </a:rPr>
                        <a:t> </a:t>
                      </a:r>
                      <a:r>
                        <a:rPr lang="en-US" sz="2800" dirty="0" smtClean="0">
                          <a:solidFill>
                            <a:srgbClr val="000000"/>
                          </a:solidFill>
                        </a:rPr>
                        <a:t>(</a:t>
                      </a:r>
                      <a:r>
                        <a:rPr lang="en-US" sz="2800" dirty="0" smtClean="0">
                          <a:solidFill>
                            <a:schemeClr val="dk1"/>
                          </a:solidFill>
                        </a:rPr>
                        <a:t>41.8</a:t>
                      </a:r>
                      <a:r>
                        <a:rPr lang="en-US" sz="2800" dirty="0" smtClean="0">
                          <a:solidFill>
                            <a:srgbClr val="000000"/>
                          </a:solidFill>
                        </a:rPr>
                        <a:t>)</a:t>
                      </a:r>
                      <a:endParaRPr sz="2800" u="none" strike="noStrike" cap="none"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3"/>
                  </a:ext>
                </a:extLst>
              </a:tr>
              <a:tr h="630325">
                <a:tc>
                  <a:txBody>
                    <a:bodyPr/>
                    <a:lstStyle/>
                    <a:p>
                      <a:pPr marL="0" marR="0" lvl="0" indent="0" algn="l" rtl="0">
                        <a:spcBef>
                          <a:spcPts val="0"/>
                        </a:spcBef>
                        <a:spcAft>
                          <a:spcPts val="0"/>
                        </a:spcAft>
                        <a:buNone/>
                      </a:pPr>
                      <a:r>
                        <a:rPr lang="en-US" sz="2800" b="1" u="none" strike="noStrike" cap="none">
                          <a:solidFill>
                            <a:srgbClr val="000000"/>
                          </a:solidFill>
                        </a:rPr>
                        <a:t>Weight</a:t>
                      </a:r>
                      <a:r>
                        <a:rPr lang="en-US" sz="2800" u="none" strike="noStrike" cap="none">
                          <a:solidFill>
                            <a:srgbClr val="000000"/>
                          </a:solidFill>
                        </a:rPr>
                        <a:t> (kg)</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u="none" strike="noStrike" cap="none">
                          <a:solidFill>
                            <a:srgbClr val="000000"/>
                          </a:solidFill>
                        </a:rPr>
                        <a:t>76.9 (</a:t>
                      </a:r>
                      <a:r>
                        <a:rPr lang="en-US" sz="2800"/>
                        <a:t>16.6</a:t>
                      </a:r>
                      <a:r>
                        <a:rPr lang="en-US" sz="2800">
                          <a:solidFill>
                            <a:srgbClr val="000000"/>
                          </a:solidFill>
                        </a:rPr>
                        <a:t>)</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04"/>
                  </a:ext>
                </a:extLst>
              </a:tr>
              <a:tr h="630325">
                <a:tc>
                  <a:txBody>
                    <a:bodyPr/>
                    <a:lstStyle/>
                    <a:p>
                      <a:pPr marL="0" marR="0" lvl="0" indent="0" algn="l" rtl="0">
                        <a:spcBef>
                          <a:spcPts val="0"/>
                        </a:spcBef>
                        <a:spcAft>
                          <a:spcPts val="0"/>
                        </a:spcAft>
                        <a:buNone/>
                      </a:pPr>
                      <a:r>
                        <a:rPr lang="en-US" sz="2800" b="1">
                          <a:solidFill>
                            <a:srgbClr val="000000"/>
                          </a:solidFill>
                        </a:rPr>
                        <a:t>Percent Body Fat</a:t>
                      </a:r>
                      <a:endParaRPr sz="2800" b="1"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r>
                        <a:rPr lang="en-US" sz="2800"/>
                        <a:t>39.8 (7.7)</a:t>
                      </a: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5"/>
                  </a:ext>
                </a:extLst>
              </a:tr>
              <a:tr h="630325">
                <a:tc>
                  <a:txBody>
                    <a:bodyPr/>
                    <a:lstStyle/>
                    <a:p>
                      <a:pPr marL="0" marR="0" lvl="0" indent="0" algn="l" rtl="0">
                        <a:spcBef>
                          <a:spcPts val="0"/>
                        </a:spcBef>
                        <a:spcAft>
                          <a:spcPts val="0"/>
                        </a:spcAft>
                        <a:buNone/>
                      </a:pPr>
                      <a:r>
                        <a:rPr lang="en-US" sz="2800" b="1" u="none" strike="noStrike" cap="none">
                          <a:solidFill>
                            <a:srgbClr val="000000"/>
                          </a:solidFill>
                        </a:rPr>
                        <a:t>Total Cholesterol</a:t>
                      </a:r>
                      <a:r>
                        <a:rPr lang="en-US" sz="2800" u="none" strike="noStrike" cap="none">
                          <a:solidFill>
                            <a:srgbClr val="000000"/>
                          </a:solidFill>
                        </a:rPr>
                        <a:t> (mg</a:t>
                      </a:r>
                      <a:r>
                        <a:rPr lang="en-US" sz="2800"/>
                        <a:t>/dL)</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r>
                        <a:rPr lang="en-US" sz="2800"/>
                        <a:t>187 (36)</a:t>
                      </a: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06"/>
                  </a:ext>
                </a:extLst>
              </a:tr>
              <a:tr h="648900">
                <a:tc>
                  <a:txBody>
                    <a:bodyPr/>
                    <a:lstStyle/>
                    <a:p>
                      <a:pPr marL="0" marR="0" lvl="0" indent="0" algn="l" rtl="0">
                        <a:spcBef>
                          <a:spcPts val="0"/>
                        </a:spcBef>
                        <a:spcAft>
                          <a:spcPts val="0"/>
                        </a:spcAft>
                        <a:buNone/>
                      </a:pPr>
                      <a:r>
                        <a:rPr lang="en-US" sz="2800" b="1" u="none" strike="noStrike" cap="none">
                          <a:solidFill>
                            <a:srgbClr val="000000"/>
                          </a:solidFill>
                        </a:rPr>
                        <a:t>Fasting </a:t>
                      </a:r>
                      <a:r>
                        <a:rPr lang="en-US" sz="2800" b="1">
                          <a:solidFill>
                            <a:srgbClr val="000000"/>
                          </a:solidFill>
                        </a:rPr>
                        <a:t>Glucose</a:t>
                      </a:r>
                      <a:r>
                        <a:rPr lang="en-US" sz="2800">
                          <a:solidFill>
                            <a:srgbClr val="000000"/>
                          </a:solidFill>
                        </a:rPr>
                        <a:t> (mg</a:t>
                      </a:r>
                      <a:r>
                        <a:rPr lang="en-US" sz="2800"/>
                        <a:t>/dL)</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r>
                        <a:rPr lang="en-US" sz="2800"/>
                        <a:t>99 (16)</a:t>
                      </a: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7"/>
                  </a:ext>
                </a:extLst>
              </a:tr>
              <a:tr h="630325">
                <a:tc>
                  <a:txBody>
                    <a:bodyPr/>
                    <a:lstStyle/>
                    <a:p>
                      <a:pPr marL="0" marR="0" lvl="0" indent="0" algn="l" rtl="0">
                        <a:spcBef>
                          <a:spcPts val="0"/>
                        </a:spcBef>
                        <a:spcAft>
                          <a:spcPts val="0"/>
                        </a:spcAft>
                        <a:buNone/>
                      </a:pPr>
                      <a:r>
                        <a:rPr lang="en-US" sz="2800" b="1">
                          <a:solidFill>
                            <a:srgbClr val="000000"/>
                          </a:solidFill>
                        </a:rPr>
                        <a:t>Peripheral Blood Pressure</a:t>
                      </a:r>
                      <a:endParaRPr sz="2800" b="1"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08"/>
                  </a:ext>
                </a:extLst>
              </a:tr>
              <a:tr h="610325">
                <a:tc>
                  <a:txBody>
                    <a:bodyPr/>
                    <a:lstStyle/>
                    <a:p>
                      <a:pPr marL="457200" marR="0" lvl="0" indent="0" algn="l" rtl="0">
                        <a:spcBef>
                          <a:spcPts val="0"/>
                        </a:spcBef>
                        <a:spcAft>
                          <a:spcPts val="0"/>
                        </a:spcAft>
                        <a:buNone/>
                      </a:pPr>
                      <a:r>
                        <a:rPr lang="en-US" sz="2800" u="none" strike="noStrike" cap="none" dirty="0">
                          <a:solidFill>
                            <a:srgbClr val="000000"/>
                          </a:solidFill>
                        </a:rPr>
                        <a:t> </a:t>
                      </a:r>
                      <a:r>
                        <a:rPr lang="en-US" sz="2800" b="1" dirty="0">
                          <a:solidFill>
                            <a:srgbClr val="000000"/>
                          </a:solidFill>
                        </a:rPr>
                        <a:t>Systolic</a:t>
                      </a:r>
                      <a:r>
                        <a:rPr lang="en-US" sz="2800" dirty="0">
                          <a:solidFill>
                            <a:srgbClr val="000000"/>
                          </a:solidFill>
                        </a:rPr>
                        <a:t> (mmHg)</a:t>
                      </a:r>
                      <a:endParaRPr sz="2800" u="none" strike="noStrike" cap="none"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r>
                        <a:rPr lang="en-US" sz="2800"/>
                        <a:t>124 (18)</a:t>
                      </a: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9"/>
                  </a:ext>
                </a:extLst>
              </a:tr>
              <a:tr h="630325">
                <a:tc>
                  <a:txBody>
                    <a:bodyPr/>
                    <a:lstStyle/>
                    <a:p>
                      <a:pPr marL="457200" marR="0" lvl="0" indent="0" algn="l" rtl="0">
                        <a:spcBef>
                          <a:spcPts val="0"/>
                        </a:spcBef>
                        <a:spcAft>
                          <a:spcPts val="0"/>
                        </a:spcAft>
                        <a:buNone/>
                      </a:pPr>
                      <a:r>
                        <a:rPr lang="en-US" sz="2800" u="none" strike="noStrike" cap="none" dirty="0">
                          <a:solidFill>
                            <a:srgbClr val="000000"/>
                          </a:solidFill>
                        </a:rPr>
                        <a:t> </a:t>
                      </a:r>
                      <a:r>
                        <a:rPr lang="en-US" sz="2800" b="1" dirty="0">
                          <a:solidFill>
                            <a:srgbClr val="000000"/>
                          </a:solidFill>
                        </a:rPr>
                        <a:t>Diastolic</a:t>
                      </a:r>
                      <a:r>
                        <a:rPr lang="en-US" sz="2800" dirty="0">
                          <a:solidFill>
                            <a:srgbClr val="000000"/>
                          </a:solidFill>
                        </a:rPr>
                        <a:t> (mmHg)</a:t>
                      </a:r>
                      <a:endParaRPr sz="2800" u="none" strike="noStrike" cap="none"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r>
                        <a:rPr lang="en-US" sz="2800"/>
                        <a:t>73 (7)</a:t>
                      </a: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10"/>
                  </a:ext>
                </a:extLst>
              </a:tr>
              <a:tr h="630325">
                <a:tc>
                  <a:txBody>
                    <a:bodyPr/>
                    <a:lstStyle/>
                    <a:p>
                      <a:pPr marL="0" marR="0" lvl="0" indent="0" rtl="0">
                        <a:spcBef>
                          <a:spcPts val="0"/>
                        </a:spcBef>
                        <a:spcAft>
                          <a:spcPts val="0"/>
                        </a:spcAft>
                        <a:buNone/>
                      </a:pPr>
                      <a:r>
                        <a:rPr lang="en-US" sz="2800" b="1" dirty="0"/>
                        <a:t>Central Blood Pressure</a:t>
                      </a:r>
                      <a:endParaRPr sz="2800" b="1" u="none" strike="noStrike" cap="none"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11"/>
                  </a:ext>
                </a:extLst>
              </a:tr>
              <a:tr h="630325">
                <a:tc>
                  <a:txBody>
                    <a:bodyPr/>
                    <a:lstStyle/>
                    <a:p>
                      <a:pPr marL="457200" marR="0" lvl="0" indent="0" algn="l" rtl="0">
                        <a:spcBef>
                          <a:spcPts val="0"/>
                        </a:spcBef>
                        <a:spcAft>
                          <a:spcPts val="0"/>
                        </a:spcAft>
                        <a:buNone/>
                      </a:pPr>
                      <a:r>
                        <a:rPr lang="en-US" sz="2800" u="none" strike="noStrike" cap="none" dirty="0">
                          <a:solidFill>
                            <a:srgbClr val="000000"/>
                          </a:solidFill>
                        </a:rPr>
                        <a:t> </a:t>
                      </a:r>
                      <a:r>
                        <a:rPr lang="en-US" sz="2800" b="1" dirty="0">
                          <a:solidFill>
                            <a:srgbClr val="000000"/>
                          </a:solidFill>
                        </a:rPr>
                        <a:t>Systolic</a:t>
                      </a:r>
                      <a:r>
                        <a:rPr lang="en-US" sz="2800" dirty="0">
                          <a:solidFill>
                            <a:srgbClr val="000000"/>
                          </a:solidFill>
                        </a:rPr>
                        <a:t> (mmHg)</a:t>
                      </a:r>
                      <a:endParaRPr sz="2800" u="none" strike="noStrike" cap="none"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r>
                        <a:rPr lang="en-US" sz="2800"/>
                        <a:t>118 (16)</a:t>
                      </a: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12"/>
                  </a:ext>
                </a:extLst>
              </a:tr>
              <a:tr h="630325">
                <a:tc>
                  <a:txBody>
                    <a:bodyPr/>
                    <a:lstStyle/>
                    <a:p>
                      <a:pPr marL="457200" marR="0" lvl="0" indent="0" algn="l" rtl="0">
                        <a:spcBef>
                          <a:spcPts val="0"/>
                        </a:spcBef>
                        <a:spcAft>
                          <a:spcPts val="0"/>
                        </a:spcAft>
                        <a:buNone/>
                      </a:pPr>
                      <a:r>
                        <a:rPr lang="en-US" sz="2800" u="none" strike="noStrike" cap="none" dirty="0">
                          <a:solidFill>
                            <a:srgbClr val="000000"/>
                          </a:solidFill>
                        </a:rPr>
                        <a:t> </a:t>
                      </a:r>
                      <a:r>
                        <a:rPr lang="en-US" sz="2800" b="1" dirty="0">
                          <a:solidFill>
                            <a:srgbClr val="000000"/>
                          </a:solidFill>
                        </a:rPr>
                        <a:t>Diastolic</a:t>
                      </a:r>
                      <a:r>
                        <a:rPr lang="en-US" sz="2800" dirty="0">
                          <a:solidFill>
                            <a:srgbClr val="000000"/>
                          </a:solidFill>
                        </a:rPr>
                        <a:t> (mmHg)</a:t>
                      </a:r>
                      <a:endParaRPr sz="2800" u="none" strike="noStrike" cap="none"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r>
                        <a:rPr lang="en-US" sz="2800"/>
                        <a:t>74 (8)</a:t>
                      </a: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13"/>
                  </a:ext>
                </a:extLst>
              </a:tr>
              <a:tr h="630325">
                <a:tc>
                  <a:txBody>
                    <a:bodyPr/>
                    <a:lstStyle/>
                    <a:p>
                      <a:pPr marL="0" marR="0" lvl="0" indent="0" rtl="0">
                        <a:spcBef>
                          <a:spcPts val="0"/>
                        </a:spcBef>
                        <a:spcAft>
                          <a:spcPts val="0"/>
                        </a:spcAft>
                        <a:buNone/>
                      </a:pPr>
                      <a:r>
                        <a:rPr lang="en-US" sz="2800" b="1" u="none" strike="noStrike" cap="none">
                          <a:solidFill>
                            <a:srgbClr val="000000"/>
                          </a:solidFill>
                        </a:rPr>
                        <a:t>Resting Hear</a:t>
                      </a:r>
                      <a:r>
                        <a:rPr lang="en-US" sz="2800" b="1">
                          <a:solidFill>
                            <a:srgbClr val="000000"/>
                          </a:solidFill>
                        </a:rPr>
                        <a:t>t Rate</a:t>
                      </a:r>
                      <a:r>
                        <a:rPr lang="en-US" sz="2800">
                          <a:solidFill>
                            <a:srgbClr val="000000"/>
                          </a:solidFill>
                        </a:rPr>
                        <a:t> (beats/min)</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r>
                        <a:rPr lang="en-US" sz="2800"/>
                        <a:t>66 (10)</a:t>
                      </a:r>
                      <a:endParaRPr sz="280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14"/>
                  </a:ext>
                </a:extLst>
              </a:tr>
              <a:tr h="630325">
                <a:tc>
                  <a:txBody>
                    <a:bodyPr/>
                    <a:lstStyle/>
                    <a:p>
                      <a:pPr marL="0" marR="0" lvl="0" indent="0" algn="l" rtl="0">
                        <a:spcBef>
                          <a:spcPts val="0"/>
                        </a:spcBef>
                        <a:spcAft>
                          <a:spcPts val="0"/>
                        </a:spcAft>
                        <a:buNone/>
                      </a:pPr>
                      <a:r>
                        <a:rPr lang="en-US" sz="2800" b="1"/>
                        <a:t>Current S</a:t>
                      </a:r>
                      <a:r>
                        <a:rPr lang="en-US" sz="2800" b="1">
                          <a:solidFill>
                            <a:srgbClr val="000000"/>
                          </a:solidFill>
                        </a:rPr>
                        <a:t>moking Status</a:t>
                      </a:r>
                      <a:r>
                        <a:rPr lang="en-US" sz="2800">
                          <a:solidFill>
                            <a:srgbClr val="000000"/>
                          </a:solidFill>
                        </a:rPr>
                        <a:t> (%)</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15"/>
                  </a:ext>
                </a:extLst>
              </a:tr>
              <a:tr h="630325">
                <a:tc>
                  <a:txBody>
                    <a:bodyPr/>
                    <a:lstStyle/>
                    <a:p>
                      <a:pPr marL="457200" marR="0" lvl="0" indent="0" algn="l" rtl="0">
                        <a:spcBef>
                          <a:spcPts val="0"/>
                        </a:spcBef>
                        <a:spcAft>
                          <a:spcPts val="0"/>
                        </a:spcAft>
                        <a:buNone/>
                      </a:pPr>
                      <a:r>
                        <a:rPr lang="en-US" sz="2800" b="1" dirty="0"/>
                        <a:t>No</a:t>
                      </a:r>
                      <a:endParaRPr sz="2800" b="1"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a:t>300 </a:t>
                      </a:r>
                      <a:r>
                        <a:rPr lang="en-US" sz="2800">
                          <a:solidFill>
                            <a:srgbClr val="000000"/>
                          </a:solidFill>
                        </a:rPr>
                        <a:t>(</a:t>
                      </a:r>
                      <a:r>
                        <a:rPr lang="en-US" sz="2800"/>
                        <a:t>99</a:t>
                      </a:r>
                      <a:r>
                        <a:rPr lang="en-US" sz="2800">
                          <a:solidFill>
                            <a:srgbClr val="000000"/>
                          </a:solidFill>
                        </a:rPr>
                        <a:t>)</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16"/>
                  </a:ext>
                </a:extLst>
              </a:tr>
              <a:tr h="630325">
                <a:tc>
                  <a:txBody>
                    <a:bodyPr/>
                    <a:lstStyle/>
                    <a:p>
                      <a:pPr marL="457200" marR="0" lvl="0" indent="0" algn="l" rtl="0">
                        <a:spcBef>
                          <a:spcPts val="0"/>
                        </a:spcBef>
                        <a:spcAft>
                          <a:spcPts val="0"/>
                        </a:spcAft>
                        <a:buNone/>
                      </a:pPr>
                      <a:r>
                        <a:rPr lang="en-US" sz="2800" b="1" dirty="0"/>
                        <a:t>Yes</a:t>
                      </a:r>
                      <a:endParaRPr sz="2800" b="1" dirty="0">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a:t>3 </a:t>
                      </a:r>
                      <a:r>
                        <a:rPr lang="en-US" sz="2800">
                          <a:solidFill>
                            <a:srgbClr val="000000"/>
                          </a:solidFill>
                        </a:rPr>
                        <a:t>(</a:t>
                      </a:r>
                      <a:r>
                        <a:rPr lang="en-US" sz="2800"/>
                        <a:t>1</a:t>
                      </a:r>
                      <a:r>
                        <a:rPr lang="en-US" sz="2800">
                          <a:solidFill>
                            <a:srgbClr val="000000"/>
                          </a:solidFill>
                        </a:rPr>
                        <a:t>)</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17"/>
                  </a:ext>
                </a:extLst>
              </a:tr>
              <a:tr h="630325">
                <a:tc>
                  <a:txBody>
                    <a:bodyPr/>
                    <a:lstStyle/>
                    <a:p>
                      <a:pPr marL="0" marR="0" lvl="0" indent="0" algn="l" rtl="0">
                        <a:spcBef>
                          <a:spcPts val="0"/>
                        </a:spcBef>
                        <a:spcAft>
                          <a:spcPts val="0"/>
                        </a:spcAft>
                        <a:buNone/>
                      </a:pPr>
                      <a:r>
                        <a:rPr lang="en-US" sz="2800" b="1" u="none" strike="noStrike" cap="none">
                          <a:solidFill>
                            <a:srgbClr val="000000"/>
                          </a:solidFill>
                        </a:rPr>
                        <a:t>Heavy Drinker</a:t>
                      </a:r>
                      <a:r>
                        <a:rPr lang="en-US" sz="2800" u="none" strike="noStrike" cap="none">
                          <a:solidFill>
                            <a:srgbClr val="000000"/>
                          </a:solidFill>
                        </a:rPr>
                        <a:t> (%)</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a:t>31 </a:t>
                      </a:r>
                      <a:r>
                        <a:rPr lang="en-US" sz="2800">
                          <a:solidFill>
                            <a:srgbClr val="000000"/>
                          </a:solidFill>
                        </a:rPr>
                        <a:t>(</a:t>
                      </a:r>
                      <a:r>
                        <a:rPr lang="en-US" sz="2800"/>
                        <a:t>10</a:t>
                      </a:r>
                      <a:r>
                        <a:rPr lang="en-US" sz="2800">
                          <a:solidFill>
                            <a:srgbClr val="000000"/>
                          </a:solidFill>
                        </a:rPr>
                        <a:t>)</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18"/>
                  </a:ext>
                </a:extLst>
              </a:tr>
              <a:tr h="630325">
                <a:tc>
                  <a:txBody>
                    <a:bodyPr/>
                    <a:lstStyle/>
                    <a:p>
                      <a:pPr marL="0" marR="0" lvl="0" indent="0" algn="l" rtl="0">
                        <a:spcBef>
                          <a:spcPts val="0"/>
                        </a:spcBef>
                        <a:spcAft>
                          <a:spcPts val="0"/>
                        </a:spcAft>
                        <a:buNone/>
                      </a:pPr>
                      <a:r>
                        <a:rPr lang="en-US" sz="2800" b="1">
                          <a:solidFill>
                            <a:srgbClr val="000000"/>
                          </a:solidFill>
                        </a:rPr>
                        <a:t>Average Sitting Time</a:t>
                      </a:r>
                      <a:r>
                        <a:rPr lang="en-US" sz="2800">
                          <a:solidFill>
                            <a:srgbClr val="000000"/>
                          </a:solidFill>
                        </a:rPr>
                        <a:t> </a:t>
                      </a:r>
                      <a:r>
                        <a:rPr lang="en-US" sz="2800"/>
                        <a:t>(hours/day)</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a:solidFill>
                            <a:srgbClr val="000000"/>
                          </a:solidFill>
                        </a:rPr>
                        <a:t>11.9 (5.0)</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19"/>
                  </a:ext>
                </a:extLst>
              </a:tr>
              <a:tr h="630325">
                <a:tc>
                  <a:txBody>
                    <a:bodyPr/>
                    <a:lstStyle/>
                    <a:p>
                      <a:pPr marL="0" marR="0" lvl="0" indent="0" algn="l" rtl="0">
                        <a:spcBef>
                          <a:spcPts val="0"/>
                        </a:spcBef>
                        <a:spcAft>
                          <a:spcPts val="0"/>
                        </a:spcAft>
                        <a:buNone/>
                      </a:pPr>
                      <a:r>
                        <a:rPr lang="en-US" sz="2800" b="1">
                          <a:solidFill>
                            <a:srgbClr val="000000"/>
                          </a:solidFill>
                        </a:rPr>
                        <a:t>Cardiorespiratory Fitness</a:t>
                      </a:r>
                      <a:r>
                        <a:rPr lang="en-US" sz="2800">
                          <a:solidFill>
                            <a:srgbClr val="000000"/>
                          </a:solidFill>
                        </a:rPr>
                        <a:t> (400m walk time, m</a:t>
                      </a:r>
                      <a:r>
                        <a:rPr lang="en-US" sz="2800"/>
                        <a:t>inutes</a:t>
                      </a:r>
                      <a:r>
                        <a:rPr lang="en-US" sz="2800">
                          <a:solidFill>
                            <a:srgbClr val="000000"/>
                          </a:solidFill>
                        </a:rPr>
                        <a:t>)</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a:solidFill>
                            <a:srgbClr val="000000"/>
                          </a:solidFill>
                        </a:rPr>
                        <a:t>4.5 (0.8)</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20"/>
                  </a:ext>
                </a:extLst>
              </a:tr>
              <a:tr h="630325">
                <a:tc>
                  <a:txBody>
                    <a:bodyPr/>
                    <a:lstStyle/>
                    <a:p>
                      <a:pPr marL="0" marR="0" lvl="0" indent="0" algn="l" rtl="0">
                        <a:spcBef>
                          <a:spcPts val="0"/>
                        </a:spcBef>
                        <a:spcAft>
                          <a:spcPts val="0"/>
                        </a:spcAft>
                        <a:buNone/>
                      </a:pPr>
                      <a:r>
                        <a:rPr lang="en-US" sz="2800" b="1" u="none" strike="noStrike" cap="none">
                          <a:solidFill>
                            <a:srgbClr val="000000"/>
                          </a:solidFill>
                        </a:rPr>
                        <a:t>Average Grip Strength</a:t>
                      </a:r>
                      <a:r>
                        <a:rPr lang="en-US" sz="2800" u="none" strike="noStrike" cap="none">
                          <a:solidFill>
                            <a:srgbClr val="000000"/>
                          </a:solidFill>
                        </a:rPr>
                        <a:t> (kg)</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u="none" strike="noStrike" cap="none">
                          <a:solidFill>
                            <a:srgbClr val="000000"/>
                          </a:solidFill>
                        </a:rPr>
                        <a:t>2</a:t>
                      </a:r>
                      <a:r>
                        <a:rPr lang="en-US" sz="2800"/>
                        <a:t>6.97</a:t>
                      </a:r>
                      <a:r>
                        <a:rPr lang="en-US" sz="2800">
                          <a:solidFill>
                            <a:srgbClr val="000000"/>
                          </a:solidFill>
                        </a:rPr>
                        <a:t> (</a:t>
                      </a:r>
                      <a:r>
                        <a:rPr lang="en-US" sz="2800"/>
                        <a:t>9.56</a:t>
                      </a:r>
                      <a:r>
                        <a:rPr lang="en-US" sz="2800">
                          <a:solidFill>
                            <a:srgbClr val="000000"/>
                          </a:solidFill>
                        </a:rPr>
                        <a:t>)</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extLst>
                  <a:ext uri="{0D108BD9-81ED-4DB2-BD59-A6C34878D82A}">
                    <a16:rowId xmlns:a16="http://schemas.microsoft.com/office/drawing/2014/main" val="10021"/>
                  </a:ext>
                </a:extLst>
              </a:tr>
              <a:tr h="630325">
                <a:tc>
                  <a:txBody>
                    <a:bodyPr/>
                    <a:lstStyle/>
                    <a:p>
                      <a:pPr marL="0" marR="0" lvl="0" indent="0" algn="l" rtl="0">
                        <a:spcBef>
                          <a:spcPts val="0"/>
                        </a:spcBef>
                        <a:spcAft>
                          <a:spcPts val="0"/>
                        </a:spcAft>
                        <a:buNone/>
                      </a:pPr>
                      <a:r>
                        <a:rPr lang="en-US" sz="2800" b="1">
                          <a:solidFill>
                            <a:srgbClr val="000000"/>
                          </a:solidFill>
                        </a:rPr>
                        <a:t>Physical Activity</a:t>
                      </a:r>
                      <a:r>
                        <a:rPr lang="en-US" sz="2800">
                          <a:solidFill>
                            <a:srgbClr val="000000"/>
                          </a:solidFill>
                        </a:rPr>
                        <a:t> (steps/day)</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a:txBody>
                    <a:bodyPr/>
                    <a:lstStyle/>
                    <a:p>
                      <a:pPr marL="0" marR="0" lvl="0" indent="0" algn="ctr" rtl="0">
                        <a:spcBef>
                          <a:spcPts val="0"/>
                        </a:spcBef>
                        <a:spcAft>
                          <a:spcPts val="0"/>
                        </a:spcAft>
                        <a:buNone/>
                      </a:pPr>
                      <a:r>
                        <a:rPr lang="en-US" sz="2800" u="none" strike="noStrike" cap="none">
                          <a:solidFill>
                            <a:srgbClr val="000000"/>
                          </a:solidFill>
                        </a:rPr>
                        <a:t>49</a:t>
                      </a:r>
                      <a:r>
                        <a:rPr lang="en-US" sz="2800"/>
                        <a:t>80</a:t>
                      </a:r>
                      <a:r>
                        <a:rPr lang="en-US" sz="2800">
                          <a:solidFill>
                            <a:srgbClr val="000000"/>
                          </a:solidFill>
                        </a:rPr>
                        <a:t> (2</a:t>
                      </a:r>
                      <a:r>
                        <a:rPr lang="en-US" sz="2800"/>
                        <a:t>804</a:t>
                      </a:r>
                      <a:r>
                        <a:rPr lang="en-US" sz="2800">
                          <a:solidFill>
                            <a:srgbClr val="000000"/>
                          </a:solidFill>
                        </a:rPr>
                        <a:t>)</a:t>
                      </a:r>
                      <a:endParaRPr sz="2800" u="none" strike="noStrike" cap="none">
                        <a:solidFill>
                          <a:srgbClr val="000000"/>
                        </a:solidFill>
                      </a:endParaRPr>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F4CCCC"/>
                    </a:solidFill>
                  </a:tcPr>
                </a:tc>
                <a:extLst>
                  <a:ext uri="{0D108BD9-81ED-4DB2-BD59-A6C34878D82A}">
                    <a16:rowId xmlns:a16="http://schemas.microsoft.com/office/drawing/2014/main" val="10022"/>
                  </a:ext>
                </a:extLst>
              </a:tr>
              <a:tr h="630325">
                <a:tc gridSpan="2">
                  <a:txBody>
                    <a:bodyPr/>
                    <a:lstStyle/>
                    <a:p>
                      <a:pPr marL="0" lvl="0" indent="0" rtl="0">
                        <a:lnSpc>
                          <a:spcPct val="107000"/>
                        </a:lnSpc>
                        <a:spcBef>
                          <a:spcPts val="0"/>
                        </a:spcBef>
                        <a:spcAft>
                          <a:spcPts val="0"/>
                        </a:spcAft>
                        <a:buNone/>
                      </a:pPr>
                      <a:r>
                        <a:rPr lang="en-US" sz="2400" dirty="0">
                          <a:solidFill>
                            <a:schemeClr val="dk1"/>
                          </a:solidFill>
                        </a:rPr>
                        <a:t>Values are </a:t>
                      </a:r>
                      <a:r>
                        <a:rPr lang="en-US" sz="2400" u="sng" dirty="0">
                          <a:solidFill>
                            <a:schemeClr val="dk1"/>
                          </a:solidFill>
                        </a:rPr>
                        <a:t>means (SD)</a:t>
                      </a:r>
                      <a:r>
                        <a:rPr lang="en-US" sz="2400" dirty="0">
                          <a:solidFill>
                            <a:schemeClr val="dk1"/>
                          </a:solidFill>
                        </a:rPr>
                        <a:t> for continuous variables or </a:t>
                      </a:r>
                      <a:r>
                        <a:rPr lang="en-US" sz="2400" u="sng" dirty="0">
                          <a:solidFill>
                            <a:schemeClr val="dk1"/>
                          </a:solidFill>
                        </a:rPr>
                        <a:t>number (%)</a:t>
                      </a:r>
                      <a:r>
                        <a:rPr lang="en-US" sz="2400" dirty="0">
                          <a:solidFill>
                            <a:schemeClr val="dk1"/>
                          </a:solidFill>
                        </a:rPr>
                        <a:t> for categorical variables. </a:t>
                      </a:r>
                      <a:endParaRPr sz="2800" dirty="0"/>
                    </a:p>
                  </a:txBody>
                  <a:tcPr marL="68575" marR="68575" marT="0" marB="0" anchor="ctr">
                    <a:lnL w="1905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rgbClr val="EA9999"/>
                    </a:solidFill>
                  </a:tcPr>
                </a:tc>
                <a:tc hMerge="1">
                  <a:txBody>
                    <a:bodyPr/>
                    <a:lstStyle/>
                    <a:p>
                      <a:endParaRPr lang="en-US"/>
                    </a:p>
                  </a:txBody>
                  <a:tcPr/>
                </a:tc>
                <a:extLst>
                  <a:ext uri="{0D108BD9-81ED-4DB2-BD59-A6C34878D82A}">
                    <a16:rowId xmlns:a16="http://schemas.microsoft.com/office/drawing/2014/main" val="10023"/>
                  </a:ext>
                </a:extLst>
              </a:tr>
            </a:tbl>
          </a:graphicData>
        </a:graphic>
      </p:graphicFrame>
      <p:sp>
        <p:nvSpPr>
          <p:cNvPr id="103" name="Shape 103"/>
          <p:cNvSpPr txBox="1"/>
          <p:nvPr/>
        </p:nvSpPr>
        <p:spPr>
          <a:xfrm>
            <a:off x="15141734" y="23349857"/>
            <a:ext cx="18168552" cy="63874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b="1" dirty="0">
                <a:solidFill>
                  <a:schemeClr val="dk1"/>
                </a:solidFill>
                <a:latin typeface="Arial"/>
                <a:ea typeface="Arial"/>
                <a:cs typeface="Arial"/>
                <a:sym typeface="Arial"/>
              </a:rPr>
              <a:t> Table </a:t>
            </a:r>
            <a:r>
              <a:rPr lang="en-US" sz="3200" b="1" dirty="0">
                <a:solidFill>
                  <a:schemeClr val="dk1"/>
                </a:solidFill>
              </a:rPr>
              <a:t>2</a:t>
            </a:r>
            <a:r>
              <a:rPr lang="en-US" sz="3200" b="1" dirty="0">
                <a:solidFill>
                  <a:schemeClr val="dk1"/>
                </a:solidFill>
                <a:latin typeface="Arial"/>
                <a:ea typeface="Arial"/>
                <a:cs typeface="Arial"/>
                <a:sym typeface="Arial"/>
              </a:rPr>
              <a:t>. </a:t>
            </a:r>
            <a:r>
              <a:rPr lang="en-US" sz="3200" b="1" dirty="0">
                <a:solidFill>
                  <a:schemeClr val="dk1"/>
                </a:solidFill>
              </a:rPr>
              <a:t>Stepwise Multivariate </a:t>
            </a:r>
            <a:r>
              <a:rPr lang="en-US" sz="3200" b="1" dirty="0" smtClean="0">
                <a:solidFill>
                  <a:schemeClr val="dk1"/>
                </a:solidFill>
              </a:rPr>
              <a:t>Regression on Central Systolic and Diastolic Blood Pressure </a:t>
            </a:r>
            <a:endParaRPr dirty="0"/>
          </a:p>
        </p:txBody>
      </p:sp>
      <p:sp>
        <p:nvSpPr>
          <p:cNvPr id="105" name="Shape 105"/>
          <p:cNvSpPr txBox="1"/>
          <p:nvPr/>
        </p:nvSpPr>
        <p:spPr>
          <a:xfrm>
            <a:off x="33639813" y="31104900"/>
            <a:ext cx="16605900" cy="1143000"/>
          </a:xfrm>
          <a:prstGeom prst="rect">
            <a:avLst/>
          </a:prstGeom>
          <a:solidFill>
            <a:srgbClr val="F2F2F2"/>
          </a:solidFill>
          <a:ln w="9525" cap="flat" cmpd="sng">
            <a:solidFill>
              <a:schemeClr val="lt1"/>
            </a:solidFill>
            <a:prstDash val="solid"/>
            <a:miter lim="8000"/>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US" sz="3200" b="1">
                <a:solidFill>
                  <a:srgbClr val="006FB7"/>
                </a:solidFill>
              </a:rPr>
              <a:t>ACKNOWLEDGEMENTS</a:t>
            </a:r>
            <a:endParaRPr sz="3200" b="1">
              <a:solidFill>
                <a:srgbClr val="006FB7"/>
              </a:solidFill>
            </a:endParaRPr>
          </a:p>
          <a:p>
            <a:pPr marL="0" lvl="0" indent="0" algn="ctr" rtl="0">
              <a:spcBef>
                <a:spcPts val="0"/>
              </a:spcBef>
              <a:spcAft>
                <a:spcPts val="0"/>
              </a:spcAft>
              <a:buClr>
                <a:schemeClr val="dk1"/>
              </a:buClr>
              <a:buSzPts val="1100"/>
              <a:buFont typeface="Arial"/>
              <a:buNone/>
            </a:pPr>
            <a:r>
              <a:rPr lang="en-US" sz="2800">
                <a:solidFill>
                  <a:srgbClr val="222222"/>
                </a:solidFill>
              </a:rPr>
              <a:t>Supported by unrestricted research grant by Biospace Co, Ltd. </a:t>
            </a:r>
            <a:endParaRPr sz="2800">
              <a:solidFill>
                <a:srgbClr val="222222"/>
              </a:solidFill>
            </a:endParaRPr>
          </a:p>
          <a:p>
            <a:pPr marL="0" lvl="0" indent="0" algn="ctr">
              <a:spcBef>
                <a:spcPts val="0"/>
              </a:spcBef>
              <a:spcAft>
                <a:spcPts val="0"/>
              </a:spcAft>
              <a:buNone/>
            </a:pPr>
            <a:endParaRPr sz="2400" b="1"/>
          </a:p>
        </p:txBody>
      </p:sp>
    </p:spTree>
  </p:cSld>
  <p:clrMapOvr>
    <a:masterClrMapping/>
  </p:clrMapOvr>
</p:sld>
</file>

<file path=ppt/theme/theme1.xml><?xml version="1.0" encoding="utf-8"?>
<a:theme xmlns:a="http://schemas.openxmlformats.org/drawingml/2006/main" name="blank">
  <a:themeElements>
    <a:clrScheme name="blank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1519</Words>
  <Application>Microsoft Office PowerPoint</Application>
  <PresentationFormat>Custom</PresentationFormat>
  <Paragraphs>337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Courier New</vt:lpstr>
      <vt:lpstr>Verdana</vt:lpstr>
      <vt:lpstr>blank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Albin, Emma E [KIN]</cp:lastModifiedBy>
  <cp:revision>7</cp:revision>
  <dcterms:modified xsi:type="dcterms:W3CDTF">2018-05-23T17:15:57Z</dcterms:modified>
</cp:coreProperties>
</file>